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4"/>
  </p:sldMasterIdLst>
  <p:notesMasterIdLst>
    <p:notesMasterId r:id="rId15"/>
  </p:notesMasterIdLst>
  <p:sldIdLst>
    <p:sldId id="256" r:id="rId5"/>
    <p:sldId id="257" r:id="rId6"/>
    <p:sldId id="267" r:id="rId7"/>
    <p:sldId id="268" r:id="rId8"/>
    <p:sldId id="262" r:id="rId9"/>
    <p:sldId id="263" r:id="rId10"/>
    <p:sldId id="264" r:id="rId11"/>
    <p:sldId id="265" r:id="rId12"/>
    <p:sldId id="266" r:id="rId13"/>
    <p:sldId id="261" r:id="rId14"/>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BFCFBD-A005-4833-890A-E83342900256}" v="4" dt="2023-03-22T12:16:36.898"/>
    <p1510:client id="{B2E719BA-69AC-3590-F3A4-05A1985EB247}" v="14" dt="2023-03-28T08:21:49.942"/>
    <p1510:client id="{D242E9D6-C6EE-37EF-46BF-81472F00C489}" v="275" dt="2023-08-14T09:32:34.938"/>
    <p1510:client id="{DC4C0287-76D3-E768-7F4E-35C25BA615A3}" v="1" dt="2023-03-22T12:11:22.7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2" autoAdjust="0"/>
    <p:restoredTop sz="81586" autoAdjust="0"/>
  </p:normalViewPr>
  <p:slideViewPr>
    <p:cSldViewPr snapToGrid="0">
      <p:cViewPr varScale="1">
        <p:scale>
          <a:sx n="43" d="100"/>
          <a:sy n="43" d="100"/>
        </p:scale>
        <p:origin x="102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9931BF-5751-4BD7-A0C9-0AE1593FC95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DFCB5FE-1D97-4B7F-B9AF-C526382C1CC1}">
      <dgm:prSet/>
      <dgm:spPr/>
      <dgm:t>
        <a:bodyPr/>
        <a:lstStyle/>
        <a:p>
          <a:pPr rtl="0"/>
          <a:r>
            <a:rPr lang="en-GB" b="0" dirty="0"/>
            <a:t>We aim to help young people make an effective transition from school to work, training or further study by providing schools with </a:t>
          </a:r>
          <a:r>
            <a:rPr lang="en-GB" b="1" dirty="0">
              <a:latin typeface="Meiryo"/>
            </a:rPr>
            <a:t>FREE </a:t>
          </a:r>
          <a:r>
            <a:rPr lang="en-GB" b="0" dirty="0"/>
            <a:t>support in four broad areas:</a:t>
          </a:r>
          <a:endParaRPr lang="en-US" dirty="0"/>
        </a:p>
      </dgm:t>
    </dgm:pt>
    <dgm:pt modelId="{0713DFE8-52BF-4F7A-8C5F-5AE982C0C7CA}" type="parTrans" cxnId="{B0C5FF49-4468-4BA6-8A08-2A3F474199D9}">
      <dgm:prSet/>
      <dgm:spPr/>
      <dgm:t>
        <a:bodyPr/>
        <a:lstStyle/>
        <a:p>
          <a:endParaRPr lang="en-US"/>
        </a:p>
      </dgm:t>
    </dgm:pt>
    <dgm:pt modelId="{9F53BA4C-65D4-4307-9787-4E7367EC15A9}" type="sibTrans" cxnId="{B0C5FF49-4468-4BA6-8A08-2A3F474199D9}">
      <dgm:prSet/>
      <dgm:spPr/>
      <dgm:t>
        <a:bodyPr/>
        <a:lstStyle/>
        <a:p>
          <a:endParaRPr lang="en-US"/>
        </a:p>
      </dgm:t>
    </dgm:pt>
    <dgm:pt modelId="{C48CC865-897C-4DB6-B44F-2B678820AD58}">
      <dgm:prSet/>
      <dgm:spPr/>
      <dgm:t>
        <a:bodyPr/>
        <a:lstStyle/>
        <a:p>
          <a:r>
            <a:rPr lang="en-GB" b="0" dirty="0"/>
            <a:t>Providing advice on routes into traineeships and apprenticeships, promoting the parity of vocational and academic pathways into work. </a:t>
          </a:r>
          <a:endParaRPr lang="en-US" dirty="0"/>
        </a:p>
      </dgm:t>
    </dgm:pt>
    <dgm:pt modelId="{3770A608-898B-4A8A-872C-FAD77E35365B}" type="parTrans" cxnId="{978E7FA5-79CB-426A-A14B-08EB1FEAD14F}">
      <dgm:prSet/>
      <dgm:spPr/>
      <dgm:t>
        <a:bodyPr/>
        <a:lstStyle/>
        <a:p>
          <a:endParaRPr lang="en-US"/>
        </a:p>
      </dgm:t>
    </dgm:pt>
    <dgm:pt modelId="{E025A167-761B-4C44-BCFA-E511F3EE5619}" type="sibTrans" cxnId="{978E7FA5-79CB-426A-A14B-08EB1FEAD14F}">
      <dgm:prSet/>
      <dgm:spPr/>
      <dgm:t>
        <a:bodyPr/>
        <a:lstStyle/>
        <a:p>
          <a:endParaRPr lang="en-US"/>
        </a:p>
      </dgm:t>
    </dgm:pt>
    <dgm:pt modelId="{ACCB0230-1310-455F-98F6-6FB02C0DD4E0}">
      <dgm:prSet/>
      <dgm:spPr/>
      <dgm:t>
        <a:bodyPr/>
        <a:lstStyle/>
        <a:p>
          <a:r>
            <a:rPr lang="en-GB" b="0" dirty="0"/>
            <a:t>Help in sourcing and advising on work experience opportunities, using JCP’s extensive network of employers</a:t>
          </a:r>
          <a:endParaRPr lang="en-US" dirty="0"/>
        </a:p>
      </dgm:t>
    </dgm:pt>
    <dgm:pt modelId="{66CD5861-1FB0-435C-B20D-6F9D3F5C67A6}" type="parTrans" cxnId="{C50C7503-FB31-44F4-8E9D-9B8E13029A8E}">
      <dgm:prSet/>
      <dgm:spPr/>
      <dgm:t>
        <a:bodyPr/>
        <a:lstStyle/>
        <a:p>
          <a:endParaRPr lang="en-US"/>
        </a:p>
      </dgm:t>
    </dgm:pt>
    <dgm:pt modelId="{E8E8499E-0699-4FB7-804C-A0E337EB24BD}" type="sibTrans" cxnId="{C50C7503-FB31-44F4-8E9D-9B8E13029A8E}">
      <dgm:prSet/>
      <dgm:spPr/>
      <dgm:t>
        <a:bodyPr/>
        <a:lstStyle/>
        <a:p>
          <a:endParaRPr lang="en-US"/>
        </a:p>
      </dgm:t>
    </dgm:pt>
    <dgm:pt modelId="{8D102A22-326B-4B77-AE4D-B805E0A88AEE}">
      <dgm:prSet/>
      <dgm:spPr/>
      <dgm:t>
        <a:bodyPr/>
        <a:lstStyle/>
        <a:p>
          <a:r>
            <a:rPr lang="en-GB" b="0" dirty="0"/>
            <a:t>Introducing schools to employers and vice versa;</a:t>
          </a:r>
          <a:endParaRPr lang="en-US" dirty="0"/>
        </a:p>
      </dgm:t>
    </dgm:pt>
    <dgm:pt modelId="{EA74ACF1-ADD7-4FD6-83B2-128561A5EA0C}" type="parTrans" cxnId="{F48D38EF-89EC-48B8-ABF5-15715826DD89}">
      <dgm:prSet/>
      <dgm:spPr/>
      <dgm:t>
        <a:bodyPr/>
        <a:lstStyle/>
        <a:p>
          <a:endParaRPr lang="en-US"/>
        </a:p>
      </dgm:t>
    </dgm:pt>
    <dgm:pt modelId="{86485257-F51B-484C-8D73-BE8774508EFF}" type="sibTrans" cxnId="{F48D38EF-89EC-48B8-ABF5-15715826DD89}">
      <dgm:prSet/>
      <dgm:spPr/>
      <dgm:t>
        <a:bodyPr/>
        <a:lstStyle/>
        <a:p>
          <a:endParaRPr lang="en-US"/>
        </a:p>
      </dgm:t>
    </dgm:pt>
    <dgm:pt modelId="{7E61A5CD-2B42-487A-832F-F60749C5627B}">
      <dgm:prSet/>
      <dgm:spPr/>
      <dgm:t>
        <a:bodyPr/>
        <a:lstStyle/>
        <a:p>
          <a:r>
            <a:rPr lang="en-GB" b="0" dirty="0"/>
            <a:t>Providing advice on the local labour market (including employability and soft skills that employer’s value, for example team working and commitment).</a:t>
          </a:r>
          <a:endParaRPr lang="en-US" dirty="0"/>
        </a:p>
      </dgm:t>
    </dgm:pt>
    <dgm:pt modelId="{CEFBF7DB-344C-4D03-859B-2FCBCA1BE144}" type="parTrans" cxnId="{0E04FD2C-EC8B-48BA-9B74-9393FD77F114}">
      <dgm:prSet/>
      <dgm:spPr/>
      <dgm:t>
        <a:bodyPr/>
        <a:lstStyle/>
        <a:p>
          <a:endParaRPr lang="en-US"/>
        </a:p>
      </dgm:t>
    </dgm:pt>
    <dgm:pt modelId="{9313B879-9C18-404E-920C-EDB1E2149A93}" type="sibTrans" cxnId="{0E04FD2C-EC8B-48BA-9B74-9393FD77F114}">
      <dgm:prSet/>
      <dgm:spPr/>
      <dgm:t>
        <a:bodyPr/>
        <a:lstStyle/>
        <a:p>
          <a:endParaRPr lang="en-US"/>
        </a:p>
      </dgm:t>
    </dgm:pt>
    <dgm:pt modelId="{54D2AC34-70B4-44C7-BFF5-2AE6C70B5153}" type="pres">
      <dgm:prSet presAssocID="{B09931BF-5751-4BD7-A0C9-0AE1593FC95A}" presName="linear" presStyleCnt="0">
        <dgm:presLayoutVars>
          <dgm:animLvl val="lvl"/>
          <dgm:resizeHandles val="exact"/>
        </dgm:presLayoutVars>
      </dgm:prSet>
      <dgm:spPr/>
    </dgm:pt>
    <dgm:pt modelId="{5B5B2947-4308-423C-955A-94EAF07AB568}" type="pres">
      <dgm:prSet presAssocID="{EDFCB5FE-1D97-4B7F-B9AF-C526382C1CC1}" presName="parentText" presStyleLbl="node1" presStyleIdx="0" presStyleCnt="1">
        <dgm:presLayoutVars>
          <dgm:chMax val="0"/>
          <dgm:bulletEnabled val="1"/>
        </dgm:presLayoutVars>
      </dgm:prSet>
      <dgm:spPr/>
    </dgm:pt>
    <dgm:pt modelId="{B43A0DA9-21E3-4545-8038-1142B5CC343F}" type="pres">
      <dgm:prSet presAssocID="{EDFCB5FE-1D97-4B7F-B9AF-C526382C1CC1}" presName="childText" presStyleLbl="revTx" presStyleIdx="0" presStyleCnt="1">
        <dgm:presLayoutVars>
          <dgm:bulletEnabled val="1"/>
        </dgm:presLayoutVars>
      </dgm:prSet>
      <dgm:spPr/>
    </dgm:pt>
  </dgm:ptLst>
  <dgm:cxnLst>
    <dgm:cxn modelId="{C50C7503-FB31-44F4-8E9D-9B8E13029A8E}" srcId="{EDFCB5FE-1D97-4B7F-B9AF-C526382C1CC1}" destId="{ACCB0230-1310-455F-98F6-6FB02C0DD4E0}" srcOrd="1" destOrd="0" parTransId="{66CD5861-1FB0-435C-B20D-6F9D3F5C67A6}" sibTransId="{E8E8499E-0699-4FB7-804C-A0E337EB24BD}"/>
    <dgm:cxn modelId="{1E9C951D-EEDB-432E-8D7C-EDBF6326EBEA}" type="presOf" srcId="{EDFCB5FE-1D97-4B7F-B9AF-C526382C1CC1}" destId="{5B5B2947-4308-423C-955A-94EAF07AB568}" srcOrd="0" destOrd="0" presId="urn:microsoft.com/office/officeart/2005/8/layout/vList2"/>
    <dgm:cxn modelId="{AB3C512A-55FE-4E00-967E-5CC7422815C4}" type="presOf" srcId="{ACCB0230-1310-455F-98F6-6FB02C0DD4E0}" destId="{B43A0DA9-21E3-4545-8038-1142B5CC343F}" srcOrd="0" destOrd="1" presId="urn:microsoft.com/office/officeart/2005/8/layout/vList2"/>
    <dgm:cxn modelId="{0E04FD2C-EC8B-48BA-9B74-9393FD77F114}" srcId="{EDFCB5FE-1D97-4B7F-B9AF-C526382C1CC1}" destId="{7E61A5CD-2B42-487A-832F-F60749C5627B}" srcOrd="3" destOrd="0" parTransId="{CEFBF7DB-344C-4D03-859B-2FCBCA1BE144}" sibTransId="{9313B879-9C18-404E-920C-EDB1E2149A93}"/>
    <dgm:cxn modelId="{8F827361-60CB-47DC-B3FB-579277F602D2}" type="presOf" srcId="{8D102A22-326B-4B77-AE4D-B805E0A88AEE}" destId="{B43A0DA9-21E3-4545-8038-1142B5CC343F}" srcOrd="0" destOrd="2" presId="urn:microsoft.com/office/officeart/2005/8/layout/vList2"/>
    <dgm:cxn modelId="{B0C5FF49-4468-4BA6-8A08-2A3F474199D9}" srcId="{B09931BF-5751-4BD7-A0C9-0AE1593FC95A}" destId="{EDFCB5FE-1D97-4B7F-B9AF-C526382C1CC1}" srcOrd="0" destOrd="0" parTransId="{0713DFE8-52BF-4F7A-8C5F-5AE982C0C7CA}" sibTransId="{9F53BA4C-65D4-4307-9787-4E7367EC15A9}"/>
    <dgm:cxn modelId="{978E7FA5-79CB-426A-A14B-08EB1FEAD14F}" srcId="{EDFCB5FE-1D97-4B7F-B9AF-C526382C1CC1}" destId="{C48CC865-897C-4DB6-B44F-2B678820AD58}" srcOrd="0" destOrd="0" parTransId="{3770A608-898B-4A8A-872C-FAD77E35365B}" sibTransId="{E025A167-761B-4C44-BCFA-E511F3EE5619}"/>
    <dgm:cxn modelId="{E79CE6BF-15D7-447B-B0DC-9F58CB53DE8A}" type="presOf" srcId="{C48CC865-897C-4DB6-B44F-2B678820AD58}" destId="{B43A0DA9-21E3-4545-8038-1142B5CC343F}" srcOrd="0" destOrd="0" presId="urn:microsoft.com/office/officeart/2005/8/layout/vList2"/>
    <dgm:cxn modelId="{66F86DD3-E8B6-4F43-BF59-A16556509FFB}" type="presOf" srcId="{7E61A5CD-2B42-487A-832F-F60749C5627B}" destId="{B43A0DA9-21E3-4545-8038-1142B5CC343F}" srcOrd="0" destOrd="3" presId="urn:microsoft.com/office/officeart/2005/8/layout/vList2"/>
    <dgm:cxn modelId="{F48D38EF-89EC-48B8-ABF5-15715826DD89}" srcId="{EDFCB5FE-1D97-4B7F-B9AF-C526382C1CC1}" destId="{8D102A22-326B-4B77-AE4D-B805E0A88AEE}" srcOrd="2" destOrd="0" parTransId="{EA74ACF1-ADD7-4FD6-83B2-128561A5EA0C}" sibTransId="{86485257-F51B-484C-8D73-BE8774508EFF}"/>
    <dgm:cxn modelId="{8D2801F1-5B98-42DA-B271-959D7C03499F}" type="presOf" srcId="{B09931BF-5751-4BD7-A0C9-0AE1593FC95A}" destId="{54D2AC34-70B4-44C7-BFF5-2AE6C70B5153}" srcOrd="0" destOrd="0" presId="urn:microsoft.com/office/officeart/2005/8/layout/vList2"/>
    <dgm:cxn modelId="{C80FACE9-8DBD-459C-B7E9-9CB810F3EE93}" type="presParOf" srcId="{54D2AC34-70B4-44C7-BFF5-2AE6C70B5153}" destId="{5B5B2947-4308-423C-955A-94EAF07AB568}" srcOrd="0" destOrd="0" presId="urn:microsoft.com/office/officeart/2005/8/layout/vList2"/>
    <dgm:cxn modelId="{1629D869-4FB1-4D92-AEFD-930F695ED829}" type="presParOf" srcId="{54D2AC34-70B4-44C7-BFF5-2AE6C70B5153}" destId="{B43A0DA9-21E3-4545-8038-1142B5CC343F}"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9931BF-5751-4BD7-A0C9-0AE1593FC95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DFCB5FE-1D97-4B7F-B9AF-C526382C1CC1}">
      <dgm:prSet/>
      <dgm:spPr/>
      <dgm:t>
        <a:bodyPr/>
        <a:lstStyle/>
        <a:p>
          <a:pPr rtl="0"/>
          <a:r>
            <a:rPr lang="en-GB" b="0" dirty="0">
              <a:latin typeface="Meiryo"/>
            </a:rPr>
            <a:t>We have split our sessions into easy to find categories over the next few slides. Please remember:</a:t>
          </a:r>
          <a:endParaRPr lang="en-US" dirty="0"/>
        </a:p>
      </dgm:t>
    </dgm:pt>
    <dgm:pt modelId="{0713DFE8-52BF-4F7A-8C5F-5AE982C0C7CA}" type="parTrans" cxnId="{B0C5FF49-4468-4BA6-8A08-2A3F474199D9}">
      <dgm:prSet/>
      <dgm:spPr/>
      <dgm:t>
        <a:bodyPr/>
        <a:lstStyle/>
        <a:p>
          <a:endParaRPr lang="en-US"/>
        </a:p>
      </dgm:t>
    </dgm:pt>
    <dgm:pt modelId="{9F53BA4C-65D4-4307-9787-4E7367EC15A9}" type="sibTrans" cxnId="{B0C5FF49-4468-4BA6-8A08-2A3F474199D9}">
      <dgm:prSet/>
      <dgm:spPr/>
      <dgm:t>
        <a:bodyPr/>
        <a:lstStyle/>
        <a:p>
          <a:endParaRPr lang="en-US"/>
        </a:p>
      </dgm:t>
    </dgm:pt>
    <dgm:pt modelId="{C48CC865-897C-4DB6-B44F-2B678820AD58}">
      <dgm:prSet phldr="0"/>
      <dgm:spPr/>
      <dgm:t>
        <a:bodyPr/>
        <a:lstStyle/>
        <a:p>
          <a:pPr rtl="0"/>
          <a:r>
            <a:rPr lang="en-GB" dirty="0">
              <a:latin typeface="Meiryo"/>
            </a:rPr>
            <a:t>We work with Y7 to Y13, and sessions are adapted depending on year group</a:t>
          </a:r>
          <a:endParaRPr lang="en-GB" dirty="0"/>
        </a:p>
      </dgm:t>
    </dgm:pt>
    <dgm:pt modelId="{3770A608-898B-4A8A-872C-FAD77E35365B}" type="parTrans" cxnId="{978E7FA5-79CB-426A-A14B-08EB1FEAD14F}">
      <dgm:prSet/>
      <dgm:spPr/>
      <dgm:t>
        <a:bodyPr/>
        <a:lstStyle/>
        <a:p>
          <a:endParaRPr lang="en-US"/>
        </a:p>
      </dgm:t>
    </dgm:pt>
    <dgm:pt modelId="{E025A167-761B-4C44-BCFA-E511F3EE5619}" type="sibTrans" cxnId="{978E7FA5-79CB-426A-A14B-08EB1FEAD14F}">
      <dgm:prSet/>
      <dgm:spPr/>
      <dgm:t>
        <a:bodyPr/>
        <a:lstStyle/>
        <a:p>
          <a:endParaRPr lang="en-US"/>
        </a:p>
      </dgm:t>
    </dgm:pt>
    <dgm:pt modelId="{ACCB0230-1310-455F-98F6-6FB02C0DD4E0}">
      <dgm:prSet/>
      <dgm:spPr/>
      <dgm:t>
        <a:bodyPr/>
        <a:lstStyle/>
        <a:p>
          <a:pPr rtl="0"/>
          <a:r>
            <a:rPr lang="en-GB" b="0" dirty="0">
              <a:latin typeface="Meiryo"/>
            </a:rPr>
            <a:t>All sessions</a:t>
          </a:r>
          <a:r>
            <a:rPr lang="en-GB" dirty="0">
              <a:latin typeface="Meiryo"/>
            </a:rPr>
            <a:t> last approx. 50 minutes unless otherwise stated</a:t>
          </a:r>
          <a:endParaRPr lang="en-US" dirty="0"/>
        </a:p>
      </dgm:t>
    </dgm:pt>
    <dgm:pt modelId="{66CD5861-1FB0-435C-B20D-6F9D3F5C67A6}" type="parTrans" cxnId="{C50C7503-FB31-44F4-8E9D-9B8E13029A8E}">
      <dgm:prSet/>
      <dgm:spPr/>
      <dgm:t>
        <a:bodyPr/>
        <a:lstStyle/>
        <a:p>
          <a:endParaRPr lang="en-US"/>
        </a:p>
      </dgm:t>
    </dgm:pt>
    <dgm:pt modelId="{E8E8499E-0699-4FB7-804C-A0E337EB24BD}" type="sibTrans" cxnId="{C50C7503-FB31-44F4-8E9D-9B8E13029A8E}">
      <dgm:prSet/>
      <dgm:spPr/>
      <dgm:t>
        <a:bodyPr/>
        <a:lstStyle/>
        <a:p>
          <a:endParaRPr lang="en-US"/>
        </a:p>
      </dgm:t>
    </dgm:pt>
    <dgm:pt modelId="{8D102A22-326B-4B77-AE4D-B805E0A88AEE}">
      <dgm:prSet phldr="0"/>
      <dgm:spPr/>
      <dgm:t>
        <a:bodyPr/>
        <a:lstStyle/>
        <a:p>
          <a:pPr rtl="0"/>
          <a:r>
            <a:rPr lang="en-GB" dirty="0">
              <a:latin typeface="Meiryo"/>
            </a:rPr>
            <a:t>Sessions can be </a:t>
          </a:r>
          <a:r>
            <a:rPr lang="en-GB" dirty="0">
              <a:solidFill>
                <a:schemeClr val="accent2"/>
              </a:solidFill>
              <a:latin typeface="Meiryo"/>
            </a:rPr>
            <a:t>tailored </a:t>
          </a:r>
          <a:r>
            <a:rPr lang="en-GB" dirty="0">
              <a:latin typeface="Meiryo"/>
            </a:rPr>
            <a:t>to meet your PHSE/LifeSkills/Careers Programme</a:t>
          </a:r>
          <a:endParaRPr lang="en-GB" dirty="0"/>
        </a:p>
      </dgm:t>
    </dgm:pt>
    <dgm:pt modelId="{EA74ACF1-ADD7-4FD6-83B2-128561A5EA0C}" type="parTrans" cxnId="{F48D38EF-89EC-48B8-ABF5-15715826DD89}">
      <dgm:prSet/>
      <dgm:spPr/>
      <dgm:t>
        <a:bodyPr/>
        <a:lstStyle/>
        <a:p>
          <a:endParaRPr lang="en-US"/>
        </a:p>
      </dgm:t>
    </dgm:pt>
    <dgm:pt modelId="{86485257-F51B-484C-8D73-BE8774508EFF}" type="sibTrans" cxnId="{F48D38EF-89EC-48B8-ABF5-15715826DD89}">
      <dgm:prSet/>
      <dgm:spPr/>
      <dgm:t>
        <a:bodyPr/>
        <a:lstStyle/>
        <a:p>
          <a:endParaRPr lang="en-US"/>
        </a:p>
      </dgm:t>
    </dgm:pt>
    <dgm:pt modelId="{170A8653-3185-4986-8CEB-55E527EA5AFC}">
      <dgm:prSet phldr="0"/>
      <dgm:spPr/>
      <dgm:t>
        <a:bodyPr/>
        <a:lstStyle/>
        <a:p>
          <a:pPr rtl="0"/>
          <a:r>
            <a:rPr lang="en-GB" dirty="0">
              <a:latin typeface="Meiryo"/>
            </a:rPr>
            <a:t>Delivered at no cost, by Schools Advisers in school or virtually</a:t>
          </a:r>
        </a:p>
      </dgm:t>
    </dgm:pt>
    <dgm:pt modelId="{DB076C02-A893-4292-92CD-B2BFEE7AC4B7}" type="parTrans" cxnId="{5B06034B-D3BE-4B6F-A3D1-D02A574CD3E0}">
      <dgm:prSet/>
      <dgm:spPr/>
    </dgm:pt>
    <dgm:pt modelId="{E0BAAC24-64A4-45CA-A7D5-C70CED13789A}" type="sibTrans" cxnId="{5B06034B-D3BE-4B6F-A3D1-D02A574CD3E0}">
      <dgm:prSet/>
      <dgm:spPr/>
    </dgm:pt>
    <dgm:pt modelId="{2429C5B0-70C6-4444-8059-118EA97383DB}">
      <dgm:prSet phldr="0"/>
      <dgm:spPr/>
      <dgm:t>
        <a:bodyPr/>
        <a:lstStyle/>
        <a:p>
          <a:pPr rtl="0"/>
          <a:r>
            <a:rPr lang="en-GB" dirty="0">
              <a:latin typeface="Meiryo"/>
            </a:rPr>
            <a:t>Sessions can be mixed and matched from any category</a:t>
          </a:r>
        </a:p>
      </dgm:t>
    </dgm:pt>
    <dgm:pt modelId="{E1951C3D-D70E-4EEA-893F-A65F2754CD42}" type="parTrans" cxnId="{CBD518EB-CC77-467E-B4EF-7E305CFD4795}">
      <dgm:prSet/>
      <dgm:spPr/>
    </dgm:pt>
    <dgm:pt modelId="{4CDF0CB6-2C33-421D-BC7B-30D2F74B5FB3}" type="sibTrans" cxnId="{CBD518EB-CC77-467E-B4EF-7E305CFD4795}">
      <dgm:prSet/>
      <dgm:spPr/>
    </dgm:pt>
    <dgm:pt modelId="{36079ED9-DE77-47FF-ACC8-8681BCF16894}">
      <dgm:prSet phldr="0"/>
      <dgm:spPr/>
      <dgm:t>
        <a:bodyPr/>
        <a:lstStyle/>
        <a:p>
          <a:pPr rtl="0"/>
          <a:r>
            <a:rPr lang="en-GB" dirty="0">
              <a:latin typeface="Meiryo"/>
            </a:rPr>
            <a:t>In addition to these sessions, we can attend careers fairs and other career related events</a:t>
          </a:r>
        </a:p>
      </dgm:t>
    </dgm:pt>
    <dgm:pt modelId="{C028F6E0-7F6D-41C1-8B60-29E7418FDF94}" type="parTrans" cxnId="{322B1650-1224-4FFB-A9F7-2C5667B1F5CD}">
      <dgm:prSet/>
      <dgm:spPr/>
    </dgm:pt>
    <dgm:pt modelId="{901DCEE0-2842-4395-BB9D-EA79F6F24860}" type="sibTrans" cxnId="{322B1650-1224-4FFB-A9F7-2C5667B1F5CD}">
      <dgm:prSet/>
      <dgm:spPr/>
    </dgm:pt>
    <dgm:pt modelId="{54D2AC34-70B4-44C7-BFF5-2AE6C70B5153}" type="pres">
      <dgm:prSet presAssocID="{B09931BF-5751-4BD7-A0C9-0AE1593FC95A}" presName="linear" presStyleCnt="0">
        <dgm:presLayoutVars>
          <dgm:animLvl val="lvl"/>
          <dgm:resizeHandles val="exact"/>
        </dgm:presLayoutVars>
      </dgm:prSet>
      <dgm:spPr/>
    </dgm:pt>
    <dgm:pt modelId="{5B5B2947-4308-423C-955A-94EAF07AB568}" type="pres">
      <dgm:prSet presAssocID="{EDFCB5FE-1D97-4B7F-B9AF-C526382C1CC1}" presName="parentText" presStyleLbl="node1" presStyleIdx="0" presStyleCnt="1">
        <dgm:presLayoutVars>
          <dgm:chMax val="0"/>
          <dgm:bulletEnabled val="1"/>
        </dgm:presLayoutVars>
      </dgm:prSet>
      <dgm:spPr/>
    </dgm:pt>
    <dgm:pt modelId="{B43A0DA9-21E3-4545-8038-1142B5CC343F}" type="pres">
      <dgm:prSet presAssocID="{EDFCB5FE-1D97-4B7F-B9AF-C526382C1CC1}" presName="childText" presStyleLbl="revTx" presStyleIdx="0" presStyleCnt="1">
        <dgm:presLayoutVars>
          <dgm:bulletEnabled val="1"/>
        </dgm:presLayoutVars>
      </dgm:prSet>
      <dgm:spPr/>
    </dgm:pt>
  </dgm:ptLst>
  <dgm:cxnLst>
    <dgm:cxn modelId="{076E0F02-E477-4EBB-A856-4D9DD9F9CDBA}" type="presOf" srcId="{36079ED9-DE77-47FF-ACC8-8681BCF16894}" destId="{B43A0DA9-21E3-4545-8038-1142B5CC343F}" srcOrd="0" destOrd="5" presId="urn:microsoft.com/office/officeart/2005/8/layout/vList2"/>
    <dgm:cxn modelId="{C50C7503-FB31-44F4-8E9D-9B8E13029A8E}" srcId="{EDFCB5FE-1D97-4B7F-B9AF-C526382C1CC1}" destId="{ACCB0230-1310-455F-98F6-6FB02C0DD4E0}" srcOrd="1" destOrd="0" parTransId="{66CD5861-1FB0-435C-B20D-6F9D3F5C67A6}" sibTransId="{E8E8499E-0699-4FB7-804C-A0E337EB24BD}"/>
    <dgm:cxn modelId="{F2D2F91E-47E3-47AE-BE0D-DB89EB2D43E0}" type="presOf" srcId="{8D102A22-326B-4B77-AE4D-B805E0A88AEE}" destId="{B43A0DA9-21E3-4545-8038-1142B5CC343F}" srcOrd="0" destOrd="2" presId="urn:microsoft.com/office/officeart/2005/8/layout/vList2"/>
    <dgm:cxn modelId="{3C813423-C64F-4DA6-849D-BF4D8AAB47C9}" type="presOf" srcId="{C48CC865-897C-4DB6-B44F-2B678820AD58}" destId="{B43A0DA9-21E3-4545-8038-1142B5CC343F}" srcOrd="0" destOrd="0" presId="urn:microsoft.com/office/officeart/2005/8/layout/vList2"/>
    <dgm:cxn modelId="{AFA83544-2DA7-4F60-9AEA-D4BD35CD3663}" type="presOf" srcId="{170A8653-3185-4986-8CEB-55E527EA5AFC}" destId="{B43A0DA9-21E3-4545-8038-1142B5CC343F}" srcOrd="0" destOrd="3" presId="urn:microsoft.com/office/officeart/2005/8/layout/vList2"/>
    <dgm:cxn modelId="{B0C5FF49-4468-4BA6-8A08-2A3F474199D9}" srcId="{B09931BF-5751-4BD7-A0C9-0AE1593FC95A}" destId="{EDFCB5FE-1D97-4B7F-B9AF-C526382C1CC1}" srcOrd="0" destOrd="0" parTransId="{0713DFE8-52BF-4F7A-8C5F-5AE982C0C7CA}" sibTransId="{9F53BA4C-65D4-4307-9787-4E7367EC15A9}"/>
    <dgm:cxn modelId="{5B06034B-D3BE-4B6F-A3D1-D02A574CD3E0}" srcId="{EDFCB5FE-1D97-4B7F-B9AF-C526382C1CC1}" destId="{170A8653-3185-4986-8CEB-55E527EA5AFC}" srcOrd="3" destOrd="0" parTransId="{DB076C02-A893-4292-92CD-B2BFEE7AC4B7}" sibTransId="{E0BAAC24-64A4-45CA-A7D5-C70CED13789A}"/>
    <dgm:cxn modelId="{C741B56E-B818-43A7-8F07-22CC8CBFA92F}" type="presOf" srcId="{ACCB0230-1310-455F-98F6-6FB02C0DD4E0}" destId="{B43A0DA9-21E3-4545-8038-1142B5CC343F}" srcOrd="0" destOrd="1" presId="urn:microsoft.com/office/officeart/2005/8/layout/vList2"/>
    <dgm:cxn modelId="{322B1650-1224-4FFB-A9F7-2C5667B1F5CD}" srcId="{EDFCB5FE-1D97-4B7F-B9AF-C526382C1CC1}" destId="{36079ED9-DE77-47FF-ACC8-8681BCF16894}" srcOrd="5" destOrd="0" parTransId="{C028F6E0-7F6D-41C1-8B60-29E7418FDF94}" sibTransId="{901DCEE0-2842-4395-BB9D-EA79F6F24860}"/>
    <dgm:cxn modelId="{A35C7482-2B52-40A7-B332-6AD76D40EF45}" type="presOf" srcId="{EDFCB5FE-1D97-4B7F-B9AF-C526382C1CC1}" destId="{5B5B2947-4308-423C-955A-94EAF07AB568}" srcOrd="0" destOrd="0" presId="urn:microsoft.com/office/officeart/2005/8/layout/vList2"/>
    <dgm:cxn modelId="{978E7FA5-79CB-426A-A14B-08EB1FEAD14F}" srcId="{EDFCB5FE-1D97-4B7F-B9AF-C526382C1CC1}" destId="{C48CC865-897C-4DB6-B44F-2B678820AD58}" srcOrd="0" destOrd="0" parTransId="{3770A608-898B-4A8A-872C-FAD77E35365B}" sibTransId="{E025A167-761B-4C44-BCFA-E511F3EE5619}"/>
    <dgm:cxn modelId="{CBD518EB-CC77-467E-B4EF-7E305CFD4795}" srcId="{EDFCB5FE-1D97-4B7F-B9AF-C526382C1CC1}" destId="{2429C5B0-70C6-4444-8059-118EA97383DB}" srcOrd="4" destOrd="0" parTransId="{E1951C3D-D70E-4EEA-893F-A65F2754CD42}" sibTransId="{4CDF0CB6-2C33-421D-BC7B-30D2F74B5FB3}"/>
    <dgm:cxn modelId="{F48D38EF-89EC-48B8-ABF5-15715826DD89}" srcId="{EDFCB5FE-1D97-4B7F-B9AF-C526382C1CC1}" destId="{8D102A22-326B-4B77-AE4D-B805E0A88AEE}" srcOrd="2" destOrd="0" parTransId="{EA74ACF1-ADD7-4FD6-83B2-128561A5EA0C}" sibTransId="{86485257-F51B-484C-8D73-BE8774508EFF}"/>
    <dgm:cxn modelId="{8D2801F1-5B98-42DA-B271-959D7C03499F}" type="presOf" srcId="{B09931BF-5751-4BD7-A0C9-0AE1593FC95A}" destId="{54D2AC34-70B4-44C7-BFF5-2AE6C70B5153}" srcOrd="0" destOrd="0" presId="urn:microsoft.com/office/officeart/2005/8/layout/vList2"/>
    <dgm:cxn modelId="{3E4CD1FE-1BD8-4EDA-B347-A8C54EDE2004}" type="presOf" srcId="{2429C5B0-70C6-4444-8059-118EA97383DB}" destId="{B43A0DA9-21E3-4545-8038-1142B5CC343F}" srcOrd="0" destOrd="4" presId="urn:microsoft.com/office/officeart/2005/8/layout/vList2"/>
    <dgm:cxn modelId="{C65C82DB-1547-4F45-A783-E6CA3418B04A}" type="presParOf" srcId="{54D2AC34-70B4-44C7-BFF5-2AE6C70B5153}" destId="{5B5B2947-4308-423C-955A-94EAF07AB568}" srcOrd="0" destOrd="0" presId="urn:microsoft.com/office/officeart/2005/8/layout/vList2"/>
    <dgm:cxn modelId="{4B054D4B-71EB-4B99-82F6-2F06C316BE6E}" type="presParOf" srcId="{54D2AC34-70B4-44C7-BFF5-2AE6C70B5153}" destId="{B43A0DA9-21E3-4545-8038-1142B5CC343F}"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5B2947-4308-423C-955A-94EAF07AB568}">
      <dsp:nvSpPr>
        <dsp:cNvPr id="0" name=""/>
        <dsp:cNvSpPr/>
      </dsp:nvSpPr>
      <dsp:spPr>
        <a:xfrm>
          <a:off x="0" y="8770"/>
          <a:ext cx="10499242" cy="1600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GB" sz="1900" b="0" kern="1200" dirty="0"/>
            <a:t>We aim to help young people make an effective transition from school to work, training or further study by providing schools with </a:t>
          </a:r>
          <a:r>
            <a:rPr lang="en-GB" sz="1900" b="1" kern="1200" dirty="0">
              <a:latin typeface="Meiryo"/>
            </a:rPr>
            <a:t>FREE </a:t>
          </a:r>
          <a:r>
            <a:rPr lang="en-GB" sz="1900" b="0" kern="1200" dirty="0"/>
            <a:t>support in four broad areas:</a:t>
          </a:r>
          <a:endParaRPr lang="en-US" sz="1900" kern="1200" dirty="0"/>
        </a:p>
      </dsp:txBody>
      <dsp:txXfrm>
        <a:off x="78133" y="86903"/>
        <a:ext cx="10342976" cy="1444294"/>
      </dsp:txXfrm>
    </dsp:sp>
    <dsp:sp modelId="{B43A0DA9-21E3-4545-8038-1142B5CC343F}">
      <dsp:nvSpPr>
        <dsp:cNvPr id="0" name=""/>
        <dsp:cNvSpPr/>
      </dsp:nvSpPr>
      <dsp:spPr>
        <a:xfrm>
          <a:off x="0" y="1609330"/>
          <a:ext cx="10499242" cy="26744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351"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GB" sz="1500" b="0" kern="1200" dirty="0"/>
            <a:t>Providing advice on routes into traineeships and apprenticeships, promoting the parity of vocational and academic pathways into work. </a:t>
          </a:r>
          <a:endParaRPr lang="en-US" sz="1500" kern="1200" dirty="0"/>
        </a:p>
        <a:p>
          <a:pPr marL="114300" lvl="1" indent="-114300" algn="l" defTabSz="666750">
            <a:lnSpc>
              <a:spcPct val="90000"/>
            </a:lnSpc>
            <a:spcBef>
              <a:spcPct val="0"/>
            </a:spcBef>
            <a:spcAft>
              <a:spcPct val="20000"/>
            </a:spcAft>
            <a:buChar char="•"/>
          </a:pPr>
          <a:r>
            <a:rPr lang="en-GB" sz="1500" b="0" kern="1200" dirty="0"/>
            <a:t>Help in sourcing and advising on work experience opportunities, using JCP’s extensive network of employers</a:t>
          </a:r>
          <a:endParaRPr lang="en-US" sz="1500" kern="1200" dirty="0"/>
        </a:p>
        <a:p>
          <a:pPr marL="114300" lvl="1" indent="-114300" algn="l" defTabSz="666750">
            <a:lnSpc>
              <a:spcPct val="90000"/>
            </a:lnSpc>
            <a:spcBef>
              <a:spcPct val="0"/>
            </a:spcBef>
            <a:spcAft>
              <a:spcPct val="20000"/>
            </a:spcAft>
            <a:buChar char="•"/>
          </a:pPr>
          <a:r>
            <a:rPr lang="en-GB" sz="1500" b="0" kern="1200" dirty="0"/>
            <a:t>Introducing schools to employers and vice versa;</a:t>
          </a:r>
          <a:endParaRPr lang="en-US" sz="1500" kern="1200" dirty="0"/>
        </a:p>
        <a:p>
          <a:pPr marL="114300" lvl="1" indent="-114300" algn="l" defTabSz="666750">
            <a:lnSpc>
              <a:spcPct val="90000"/>
            </a:lnSpc>
            <a:spcBef>
              <a:spcPct val="0"/>
            </a:spcBef>
            <a:spcAft>
              <a:spcPct val="20000"/>
            </a:spcAft>
            <a:buChar char="•"/>
          </a:pPr>
          <a:r>
            <a:rPr lang="en-GB" sz="1500" b="0" kern="1200" dirty="0"/>
            <a:t>Providing advice on the local labour market (including employability and soft skills that employer’s value, for example team working and commitment).</a:t>
          </a:r>
          <a:endParaRPr lang="en-US" sz="1500" kern="1200" dirty="0"/>
        </a:p>
      </dsp:txBody>
      <dsp:txXfrm>
        <a:off x="0" y="1609330"/>
        <a:ext cx="10499242" cy="26744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5B2947-4308-423C-955A-94EAF07AB568}">
      <dsp:nvSpPr>
        <dsp:cNvPr id="0" name=""/>
        <dsp:cNvSpPr/>
      </dsp:nvSpPr>
      <dsp:spPr>
        <a:xfrm>
          <a:off x="0" y="100929"/>
          <a:ext cx="10499242" cy="1312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GB" sz="2200" b="0" kern="1200" dirty="0">
              <a:latin typeface="Meiryo"/>
            </a:rPr>
            <a:t>We have split our sessions into easy to find categories over the next few slides. Please remember:</a:t>
          </a:r>
          <a:endParaRPr lang="en-US" sz="2200" kern="1200" dirty="0"/>
        </a:p>
      </dsp:txBody>
      <dsp:txXfrm>
        <a:off x="64083" y="165012"/>
        <a:ext cx="10371076" cy="1184574"/>
      </dsp:txXfrm>
    </dsp:sp>
    <dsp:sp modelId="{B43A0DA9-21E3-4545-8038-1142B5CC343F}">
      <dsp:nvSpPr>
        <dsp:cNvPr id="0" name=""/>
        <dsp:cNvSpPr/>
      </dsp:nvSpPr>
      <dsp:spPr>
        <a:xfrm>
          <a:off x="0" y="1413670"/>
          <a:ext cx="10499242" cy="2777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351"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GB" sz="1700" kern="1200" dirty="0">
              <a:latin typeface="Meiryo"/>
            </a:rPr>
            <a:t>We work with Y7 to Y13, and sessions are adapted depending on year group</a:t>
          </a:r>
          <a:endParaRPr lang="en-GB" sz="1700" kern="1200" dirty="0"/>
        </a:p>
        <a:p>
          <a:pPr marL="171450" lvl="1" indent="-171450" algn="l" defTabSz="755650" rtl="0">
            <a:lnSpc>
              <a:spcPct val="90000"/>
            </a:lnSpc>
            <a:spcBef>
              <a:spcPct val="0"/>
            </a:spcBef>
            <a:spcAft>
              <a:spcPct val="20000"/>
            </a:spcAft>
            <a:buChar char="•"/>
          </a:pPr>
          <a:r>
            <a:rPr lang="en-GB" sz="1700" b="0" kern="1200" dirty="0">
              <a:latin typeface="Meiryo"/>
            </a:rPr>
            <a:t>All sessions</a:t>
          </a:r>
          <a:r>
            <a:rPr lang="en-GB" sz="1700" kern="1200" dirty="0">
              <a:latin typeface="Meiryo"/>
            </a:rPr>
            <a:t> last approx. 50 minutes unless otherwise stated</a:t>
          </a:r>
          <a:endParaRPr lang="en-US" sz="1700" kern="1200" dirty="0"/>
        </a:p>
        <a:p>
          <a:pPr marL="171450" lvl="1" indent="-171450" algn="l" defTabSz="755650" rtl="0">
            <a:lnSpc>
              <a:spcPct val="90000"/>
            </a:lnSpc>
            <a:spcBef>
              <a:spcPct val="0"/>
            </a:spcBef>
            <a:spcAft>
              <a:spcPct val="20000"/>
            </a:spcAft>
            <a:buChar char="•"/>
          </a:pPr>
          <a:r>
            <a:rPr lang="en-GB" sz="1700" kern="1200" dirty="0">
              <a:latin typeface="Meiryo"/>
            </a:rPr>
            <a:t>Sessions can be </a:t>
          </a:r>
          <a:r>
            <a:rPr lang="en-GB" sz="1700" kern="1200" dirty="0">
              <a:solidFill>
                <a:schemeClr val="accent2"/>
              </a:solidFill>
              <a:latin typeface="Meiryo"/>
            </a:rPr>
            <a:t>tailored </a:t>
          </a:r>
          <a:r>
            <a:rPr lang="en-GB" sz="1700" kern="1200" dirty="0">
              <a:latin typeface="Meiryo"/>
            </a:rPr>
            <a:t>to meet your PHSE/LifeSkills/Careers Programme</a:t>
          </a:r>
          <a:endParaRPr lang="en-GB" sz="1700" kern="1200" dirty="0"/>
        </a:p>
        <a:p>
          <a:pPr marL="171450" lvl="1" indent="-171450" algn="l" defTabSz="755650" rtl="0">
            <a:lnSpc>
              <a:spcPct val="90000"/>
            </a:lnSpc>
            <a:spcBef>
              <a:spcPct val="0"/>
            </a:spcBef>
            <a:spcAft>
              <a:spcPct val="20000"/>
            </a:spcAft>
            <a:buChar char="•"/>
          </a:pPr>
          <a:r>
            <a:rPr lang="en-GB" sz="1700" kern="1200" dirty="0">
              <a:latin typeface="Meiryo"/>
            </a:rPr>
            <a:t>Delivered at no cost, by Schools Advisers in school or virtually</a:t>
          </a:r>
        </a:p>
        <a:p>
          <a:pPr marL="171450" lvl="1" indent="-171450" algn="l" defTabSz="755650" rtl="0">
            <a:lnSpc>
              <a:spcPct val="90000"/>
            </a:lnSpc>
            <a:spcBef>
              <a:spcPct val="0"/>
            </a:spcBef>
            <a:spcAft>
              <a:spcPct val="20000"/>
            </a:spcAft>
            <a:buChar char="•"/>
          </a:pPr>
          <a:r>
            <a:rPr lang="en-GB" sz="1700" kern="1200" dirty="0">
              <a:latin typeface="Meiryo"/>
            </a:rPr>
            <a:t>Sessions can be mixed and matched from any category</a:t>
          </a:r>
        </a:p>
        <a:p>
          <a:pPr marL="171450" lvl="1" indent="-171450" algn="l" defTabSz="755650" rtl="0">
            <a:lnSpc>
              <a:spcPct val="90000"/>
            </a:lnSpc>
            <a:spcBef>
              <a:spcPct val="0"/>
            </a:spcBef>
            <a:spcAft>
              <a:spcPct val="20000"/>
            </a:spcAft>
            <a:buChar char="•"/>
          </a:pPr>
          <a:r>
            <a:rPr lang="en-GB" sz="1700" kern="1200" dirty="0">
              <a:latin typeface="Meiryo"/>
            </a:rPr>
            <a:t>In addition to these sessions, we can attend careers fairs and other career related events</a:t>
          </a:r>
        </a:p>
      </dsp:txBody>
      <dsp:txXfrm>
        <a:off x="0" y="1413670"/>
        <a:ext cx="10499242" cy="27779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94781F-43DE-4DAF-9223-DB0DCDE27CAE}" type="datetimeFigureOut">
              <a:t>9/13/2023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0EA4A0-9408-4B41-8831-FA6A47EC982B}" type="slidenum">
              <a:t>‹#›</a:t>
            </a:fld>
            <a:endParaRPr lang="en-GB"/>
          </a:p>
        </p:txBody>
      </p:sp>
    </p:spTree>
    <p:extLst>
      <p:ext uri="{BB962C8B-B14F-4D97-AF65-F5344CB8AC3E}">
        <p14:creationId xmlns:p14="http://schemas.microsoft.com/office/powerpoint/2010/main" val="476701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D20EA4A0-9408-4B41-8831-FA6A47EC982B}" type="slidenum">
              <a:rPr lang="en-GB"/>
              <a:t>2</a:t>
            </a:fld>
            <a:endParaRPr lang="en-GB"/>
          </a:p>
        </p:txBody>
      </p:sp>
    </p:spTree>
    <p:extLst>
      <p:ext uri="{BB962C8B-B14F-4D97-AF65-F5344CB8AC3E}">
        <p14:creationId xmlns:p14="http://schemas.microsoft.com/office/powerpoint/2010/main" val="2313134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D20EA4A0-9408-4B41-8831-FA6A47EC982B}" type="slidenum">
              <a:rPr lang="en-GB"/>
              <a:t>10</a:t>
            </a:fld>
            <a:endParaRPr lang="en-GB"/>
          </a:p>
        </p:txBody>
      </p:sp>
    </p:spTree>
    <p:extLst>
      <p:ext uri="{BB962C8B-B14F-4D97-AF65-F5344CB8AC3E}">
        <p14:creationId xmlns:p14="http://schemas.microsoft.com/office/powerpoint/2010/main" val="4137724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pPr algn="l"/>
            <a:fld id="{0DCFB061-4267-4D9F-8017-6F550D3068DF}" type="datetime1">
              <a:rPr lang="en-US" smtClean="0"/>
              <a:t>9/13/2023</a:t>
            </a:fld>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pPr algn="l"/>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877593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41BC61-5547-4A60-8DA1-6699760D9972}" type="datetime1">
              <a:rPr lang="en-US" smtClean="0"/>
              <a:t>9/13/2023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3876875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24B9D1C6-60D0-4CD1-8F31-F912522EB041}" type="datetime1">
              <a:rPr lang="en-US" smtClean="0"/>
              <a:t>9/13/2023</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5933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A4ED5C-5A53-433E-8A55-46F54CE81DA5}" type="datetime1">
              <a:rPr lang="en-US" smtClean="0"/>
              <a:t>9/13/2023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3229713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fld id="{29CABC0C-B6DF-45E9-B954-11C99AA62C3E}" type="datetime1">
              <a:rPr lang="en-US" smtClean="0"/>
              <a:t>9/13/2023</a:t>
            </a:fld>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9506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AB71B9-2624-4F21-93EE-35A78B1A0DAD}" type="datetime1">
              <a:rPr lang="en-US" smtClean="0"/>
              <a:t>9/13/2023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31905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D37C2A-BE2E-4840-A907-3254E2916C96}" type="datetime1">
              <a:rPr lang="en-US" smtClean="0"/>
              <a:t>9/13/2023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8092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9/13/2023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2823713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fld id="{D3363A0F-DEF3-4134-98D0-2E1276938A8B}" type="datetime1">
              <a:rPr lang="en-US" smtClean="0"/>
              <a:t>9/13/2023</a:t>
            </a:fld>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225845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fld id="{61A2E4C8-2960-4ADD-862C-4D9643CB15AC}" type="datetime1">
              <a:rPr lang="en-US" smtClean="0"/>
              <a:t>9/13/2023</a:t>
            </a:fld>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665490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fld id="{48BDEA15-09CD-4275-A8E0-385C965F48B0}" type="datetime1">
              <a:rPr lang="en-US" smtClean="0"/>
              <a:t>9/13/2023</a:t>
            </a:fld>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p>
        </p:txBody>
      </p:sp>
    </p:spTree>
    <p:extLst>
      <p:ext uri="{BB962C8B-B14F-4D97-AF65-F5344CB8AC3E}">
        <p14:creationId xmlns:p14="http://schemas.microsoft.com/office/powerpoint/2010/main" val="2898850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fld id="{4AF8082C-0922-4249-A612-B415F5231620}" type="datetime1">
              <a:rPr lang="en-US" smtClean="0"/>
              <a:t>9/13/2023</a:t>
            </a:fld>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5308771"/>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725BC23-E0DD-4037-B2B8-7B6FA64543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199EE120-2D35-4A48-BAAE-238F986A13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6072" cy="18040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28BF4FE-130C-4955-1AC9-B564AA01009F}"/>
              </a:ext>
            </a:extLst>
          </p:cNvPr>
          <p:cNvPicPr>
            <a:picLocks noChangeAspect="1"/>
          </p:cNvPicPr>
          <p:nvPr/>
        </p:nvPicPr>
        <p:blipFill rotWithShape="1">
          <a:blip r:embed="rId2"/>
          <a:srcRect l="15184" r="13046" b="-11"/>
          <a:stretch/>
        </p:blipFill>
        <p:spPr>
          <a:xfrm>
            <a:off x="20" y="1804072"/>
            <a:ext cx="4458058" cy="4349801"/>
          </a:xfrm>
          <a:prstGeom prst="rect">
            <a:avLst/>
          </a:prstGeom>
        </p:spPr>
      </p:pic>
      <p:sp>
        <p:nvSpPr>
          <p:cNvPr id="13" name="Rectangle 12">
            <a:extLst>
              <a:ext uri="{FF2B5EF4-FFF2-40B4-BE49-F238E27FC236}">
                <a16:creationId xmlns:a16="http://schemas.microsoft.com/office/drawing/2014/main" id="{552F9EAC-0C70-441C-AC78-65174C285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1740090"/>
            <a:ext cx="7765922" cy="442752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882101" y="2146851"/>
            <a:ext cx="6666980" cy="2658269"/>
          </a:xfrm>
        </p:spPr>
        <p:txBody>
          <a:bodyPr anchor="b">
            <a:normAutofit/>
          </a:bodyPr>
          <a:lstStyle/>
          <a:p>
            <a:r>
              <a:rPr lang="en-GB" dirty="0">
                <a:cs typeface="Calibri Light"/>
              </a:rPr>
              <a:t>JCP Support for Schools</a:t>
            </a:r>
            <a:endParaRPr lang="en-GB" dirty="0"/>
          </a:p>
        </p:txBody>
      </p:sp>
      <p:sp>
        <p:nvSpPr>
          <p:cNvPr id="3" name="Subtitle 2"/>
          <p:cNvSpPr>
            <a:spLocks noGrp="1"/>
          </p:cNvSpPr>
          <p:nvPr>
            <p:ph type="subTitle" idx="1"/>
          </p:nvPr>
        </p:nvSpPr>
        <p:spPr>
          <a:xfrm>
            <a:off x="4882102" y="4810937"/>
            <a:ext cx="6666980" cy="1172200"/>
          </a:xfrm>
        </p:spPr>
        <p:txBody>
          <a:bodyPr vert="horz" lIns="91440" tIns="45720" rIns="91440" bIns="45720" rtlCol="0" anchor="t">
            <a:normAutofit/>
          </a:bodyPr>
          <a:lstStyle/>
          <a:p>
            <a:r>
              <a:rPr lang="en-GB" dirty="0">
                <a:cs typeface="Calibri"/>
              </a:rPr>
              <a:t>South Yorkshire</a:t>
            </a:r>
            <a:endParaRPr lang="en-GB" dirty="0"/>
          </a:p>
        </p:txBody>
      </p:sp>
      <p:sp>
        <p:nvSpPr>
          <p:cNvPr id="15" name="Rectangle 14">
            <a:extLst>
              <a:ext uri="{FF2B5EF4-FFF2-40B4-BE49-F238E27FC236}">
                <a16:creationId xmlns:a16="http://schemas.microsoft.com/office/drawing/2014/main" id="{0D48F6B8-EF56-4340-982E-F4D6F5DC2F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75380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C596C40-FEA6-4867-853D-CF37DE3B6B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49" y="6167615"/>
            <a:ext cx="12192001"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DC7C5E2-274E-49A3-A8E0-46A5B8CAC3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0942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6CF8D2C-9E01-48EC-8DDF-8A1FF60AED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5">
            <a:extLst>
              <a:ext uri="{FF2B5EF4-FFF2-40B4-BE49-F238E27FC236}">
                <a16:creationId xmlns:a16="http://schemas.microsoft.com/office/drawing/2014/main" id="{E8853332-0D5E-7C7F-6A53-E6C1D55074B5}"/>
              </a:ext>
            </a:extLst>
          </p:cNvPr>
          <p:cNvPicPr>
            <a:picLocks noChangeAspect="1"/>
          </p:cNvPicPr>
          <p:nvPr/>
        </p:nvPicPr>
        <p:blipFill>
          <a:blip r:embed="rId3"/>
          <a:stretch>
            <a:fillRect/>
          </a:stretch>
        </p:blipFill>
        <p:spPr>
          <a:xfrm>
            <a:off x="10632510" y="206757"/>
            <a:ext cx="1417529" cy="1183553"/>
          </a:xfrm>
          <a:prstGeom prst="rect">
            <a:avLst/>
          </a:prstGeom>
        </p:spPr>
      </p:pic>
      <p:sp>
        <p:nvSpPr>
          <p:cNvPr id="6" name="TextBox 1">
            <a:extLst>
              <a:ext uri="{FF2B5EF4-FFF2-40B4-BE49-F238E27FC236}">
                <a16:creationId xmlns:a16="http://schemas.microsoft.com/office/drawing/2014/main" id="{441E9D45-447F-CA98-B4A0-49ECEF4416DB}"/>
              </a:ext>
            </a:extLst>
          </p:cNvPr>
          <p:cNvSpPr txBox="1"/>
          <p:nvPr/>
        </p:nvSpPr>
        <p:spPr>
          <a:xfrm>
            <a:off x="36723" y="174433"/>
            <a:ext cx="4379205" cy="138499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ea typeface="+mn-lt"/>
                <a:cs typeface="+mn-lt"/>
              </a:rPr>
              <a:t>All our sessions will help you meet the following Gatsby benchmarks:</a:t>
            </a:r>
            <a:endParaRPr lang="en-US" sz="1200" dirty="0">
              <a:ea typeface="Meiryo"/>
            </a:endParaRPr>
          </a:p>
          <a:p>
            <a:endParaRPr lang="en-GB" sz="1200" dirty="0">
              <a:ea typeface="+mn-lt"/>
              <a:cs typeface="+mn-lt"/>
            </a:endParaRPr>
          </a:p>
          <a:p>
            <a:pPr marL="285750" indent="-285750">
              <a:buFont typeface="Arial"/>
              <a:buChar char="•"/>
            </a:pPr>
            <a:r>
              <a:rPr lang="en-GB" sz="1200" dirty="0">
                <a:ea typeface="+mn-lt"/>
                <a:cs typeface="+mn-lt"/>
              </a:rPr>
              <a:t>Gatsby 2: Learning from labour market information i.e., discussing skills needed. </a:t>
            </a:r>
            <a:endParaRPr lang="en-GB" sz="1200">
              <a:ea typeface="Meiryo"/>
            </a:endParaRPr>
          </a:p>
          <a:p>
            <a:pPr marL="285750" indent="-285750">
              <a:buFont typeface="Arial"/>
              <a:buChar char="•"/>
            </a:pPr>
            <a:r>
              <a:rPr lang="en-GB" sz="1200" dirty="0">
                <a:ea typeface="+mn-lt"/>
                <a:cs typeface="+mn-lt"/>
              </a:rPr>
              <a:t>Gatsby 3: Where students benefit from provision targeted to their needs.</a:t>
            </a:r>
            <a:endParaRPr lang="en-GB" sz="1200">
              <a:ea typeface="Meiryo"/>
            </a:endParaRP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7BC06BCF-7320-499B-88F4-B5CA302B79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50554E2E-2922-4366-AD14-32C37F7334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4471" y="-4078"/>
            <a:ext cx="3027529" cy="10565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E960E78-2AB2-44CD-9D6D-3A87531D7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1420" y="6167615"/>
            <a:ext cx="3027529"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F0FF6D8-83C6-4E16-A659-121582CA0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405"/>
            <a:ext cx="9201530" cy="7135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697F9F0-BF9E-41B1-A538-7AFA9E965D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5886" y="1052464"/>
            <a:ext cx="2966113" cy="5115151"/>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9D0FB2B-1753-41DC-BEA8-7B80EF89DB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909C433-6200-400E-ACC5-60A5004869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60328808-6121-4268-B0D0-AB78E2170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776490" y="3396996"/>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2">
            <a:extLst>
              <a:ext uri="{FF2B5EF4-FFF2-40B4-BE49-F238E27FC236}">
                <a16:creationId xmlns:a16="http://schemas.microsoft.com/office/drawing/2014/main" id="{FA72C7F3-271B-137C-F6A8-5D799F7C49D2}"/>
              </a:ext>
            </a:extLst>
          </p:cNvPr>
          <p:cNvGraphicFramePr>
            <a:graphicFrameLocks noGrp="1"/>
          </p:cNvGraphicFramePr>
          <p:nvPr>
            <p:extLst>
              <p:ext uri="{D42A27DB-BD31-4B8C-83A1-F6EECF244321}">
                <p14:modId xmlns:p14="http://schemas.microsoft.com/office/powerpoint/2010/main" val="3872774118"/>
              </p:ext>
            </p:extLst>
          </p:nvPr>
        </p:nvGraphicFramePr>
        <p:xfrm>
          <a:off x="206828" y="2002971"/>
          <a:ext cx="8646455" cy="3185486"/>
        </p:xfrm>
        <a:graphic>
          <a:graphicData uri="http://schemas.openxmlformats.org/drawingml/2006/table">
            <a:tbl>
              <a:tblPr firstRow="1" bandRow="1">
                <a:tableStyleId>{2D5ABB26-0587-4C30-8999-92F81FD0307C}</a:tableStyleId>
              </a:tblPr>
              <a:tblGrid>
                <a:gridCol w="4508955">
                  <a:extLst>
                    <a:ext uri="{9D8B030D-6E8A-4147-A177-3AD203B41FA5}">
                      <a16:colId xmlns:a16="http://schemas.microsoft.com/office/drawing/2014/main" val="3468487781"/>
                    </a:ext>
                  </a:extLst>
                </a:gridCol>
                <a:gridCol w="4137500">
                  <a:extLst>
                    <a:ext uri="{9D8B030D-6E8A-4147-A177-3AD203B41FA5}">
                      <a16:colId xmlns:a16="http://schemas.microsoft.com/office/drawing/2014/main" val="2795582414"/>
                    </a:ext>
                  </a:extLst>
                </a:gridCol>
              </a:tblGrid>
              <a:tr h="1592743">
                <a:tc>
                  <a:txBody>
                    <a:bodyPr/>
                    <a:lstStyle/>
                    <a:p>
                      <a:pPr algn="ctr"/>
                      <a:r>
                        <a:rPr lang="en-GB" sz="2000" dirty="0">
                          <a:solidFill>
                            <a:schemeClr val="bg1"/>
                          </a:solidFill>
                        </a:rPr>
                        <a:t>Lyndsey Morgan</a:t>
                      </a:r>
                    </a:p>
                    <a:p>
                      <a:pPr lvl="0" algn="ctr">
                        <a:buNone/>
                      </a:pPr>
                      <a:r>
                        <a:rPr lang="en-GB" sz="2000" dirty="0">
                          <a:solidFill>
                            <a:schemeClr val="bg1"/>
                          </a:solidFill>
                        </a:rPr>
                        <a:t>Barnsley &amp; Sheffield</a:t>
                      </a:r>
                    </a:p>
                    <a:p>
                      <a:pPr lvl="0" algn="ctr">
                        <a:buNone/>
                      </a:pPr>
                      <a:r>
                        <a:rPr lang="en-GB" sz="2000" dirty="0">
                          <a:solidFill>
                            <a:schemeClr val="bg1"/>
                          </a:solidFill>
                        </a:rPr>
                        <a:t>Lyndsey.morgan@dwp.gov.uk</a:t>
                      </a:r>
                    </a:p>
                    <a:p>
                      <a:pPr lvl="0" algn="ctr">
                        <a:buNone/>
                      </a:pPr>
                      <a:r>
                        <a:rPr lang="en-GB" sz="2000" dirty="0">
                          <a:solidFill>
                            <a:schemeClr val="bg1"/>
                          </a:solidFill>
                        </a:rPr>
                        <a:t>07880 440816</a:t>
                      </a:r>
                    </a:p>
                  </a:txBody>
                  <a:tcPr marL="111045" marR="111045" marT="55522" marB="55522" anchor="ctr">
                    <a:solidFill>
                      <a:schemeClr val="accent1"/>
                    </a:solidFill>
                  </a:tcPr>
                </a:tc>
                <a:tc>
                  <a:txBody>
                    <a:bodyPr/>
                    <a:lstStyle/>
                    <a:p>
                      <a:pPr algn="ctr"/>
                      <a:r>
                        <a:rPr lang="en-GB" sz="2000" dirty="0"/>
                        <a:t>Helen Brown</a:t>
                      </a:r>
                      <a:endParaRPr lang="en-US" sz="2000"/>
                    </a:p>
                    <a:p>
                      <a:pPr lvl="0" algn="ctr">
                        <a:buNone/>
                      </a:pPr>
                      <a:r>
                        <a:rPr lang="en-GB" sz="2000" dirty="0"/>
                        <a:t>Sheffield &amp; Barnsley</a:t>
                      </a:r>
                    </a:p>
                    <a:p>
                      <a:pPr lvl="0" algn="ctr">
                        <a:buNone/>
                      </a:pPr>
                      <a:r>
                        <a:rPr lang="en-GB" sz="2000" dirty="0"/>
                        <a:t>Helen.brown6@dwp.gov.uk</a:t>
                      </a:r>
                    </a:p>
                    <a:p>
                      <a:pPr lvl="0" algn="ctr">
                        <a:buNone/>
                      </a:pPr>
                      <a:r>
                        <a:rPr lang="en-GB" sz="2000" b="0" i="0" u="none" strike="noStrike" noProof="0" dirty="0">
                          <a:latin typeface="Meiryo"/>
                        </a:rPr>
                        <a:t>07920 783284 </a:t>
                      </a:r>
                      <a:endParaRPr lang="en-GB" b="0" dirty="0"/>
                    </a:p>
                  </a:txBody>
                  <a:tcPr marL="111045" marR="111045" marT="55522" marB="55522" anchor="ctr">
                    <a:solidFill>
                      <a:schemeClr val="accent2">
                        <a:lumMod val="20000"/>
                        <a:lumOff val="80000"/>
                      </a:schemeClr>
                    </a:solidFill>
                  </a:tcPr>
                </a:tc>
                <a:extLst>
                  <a:ext uri="{0D108BD9-81ED-4DB2-BD59-A6C34878D82A}">
                    <a16:rowId xmlns:a16="http://schemas.microsoft.com/office/drawing/2014/main" val="2211331313"/>
                  </a:ext>
                </a:extLst>
              </a:tr>
              <a:tr h="1592743">
                <a:tc>
                  <a:txBody>
                    <a:bodyPr/>
                    <a:lstStyle/>
                    <a:p>
                      <a:pPr algn="ctr"/>
                      <a:r>
                        <a:rPr lang="en-GB" sz="2000" dirty="0"/>
                        <a:t>Debbie Day</a:t>
                      </a:r>
                    </a:p>
                    <a:p>
                      <a:pPr lvl="0" algn="ctr">
                        <a:buNone/>
                      </a:pPr>
                      <a:r>
                        <a:rPr lang="en-GB" sz="2000" dirty="0"/>
                        <a:t>Rotherham</a:t>
                      </a:r>
                    </a:p>
                    <a:p>
                      <a:pPr lvl="0" algn="ctr">
                        <a:buNone/>
                      </a:pPr>
                      <a:r>
                        <a:rPr lang="en-GB" sz="2000" dirty="0"/>
                        <a:t>Debbie.day1@dwp.gov.uk</a:t>
                      </a:r>
                    </a:p>
                    <a:p>
                      <a:pPr lvl="0" algn="ctr">
                        <a:buNone/>
                      </a:pPr>
                      <a:r>
                        <a:rPr lang="en-GB" sz="2000" dirty="0"/>
                        <a:t>07867 322840</a:t>
                      </a:r>
                    </a:p>
                  </a:txBody>
                  <a:tcPr marL="111045" marR="111045" marT="55522" marB="55522" anchor="ctr">
                    <a:solidFill>
                      <a:schemeClr val="accent2">
                        <a:lumMod val="20000"/>
                        <a:lumOff val="80000"/>
                      </a:schemeClr>
                    </a:solidFill>
                  </a:tcPr>
                </a:tc>
                <a:tc>
                  <a:txBody>
                    <a:bodyPr/>
                    <a:lstStyle/>
                    <a:p>
                      <a:pPr lvl="0" algn="ctr">
                        <a:buNone/>
                      </a:pPr>
                      <a:r>
                        <a:rPr lang="en-GB" sz="2000" dirty="0">
                          <a:solidFill>
                            <a:schemeClr val="bg1"/>
                          </a:solidFill>
                        </a:rPr>
                        <a:t>Andy Copley</a:t>
                      </a:r>
                      <a:endParaRPr lang="en-US" dirty="0"/>
                    </a:p>
                    <a:p>
                      <a:pPr lvl="0" algn="ctr">
                        <a:buNone/>
                      </a:pPr>
                      <a:r>
                        <a:rPr lang="en-GB" sz="2000" dirty="0">
                          <a:solidFill>
                            <a:schemeClr val="bg1"/>
                          </a:solidFill>
                        </a:rPr>
                        <a:t>Doncaster</a:t>
                      </a:r>
                      <a:endParaRPr lang="en-US" dirty="0"/>
                    </a:p>
                    <a:p>
                      <a:pPr lvl="0" algn="ctr">
                        <a:buNone/>
                      </a:pPr>
                      <a:r>
                        <a:rPr lang="en-GB" sz="2000" dirty="0">
                          <a:solidFill>
                            <a:schemeClr val="bg1"/>
                          </a:solidFill>
                        </a:rPr>
                        <a:t>Andrew.copley@dwp.gov.uk</a:t>
                      </a:r>
                    </a:p>
                    <a:p>
                      <a:pPr lvl="0" algn="ctr">
                        <a:buNone/>
                      </a:pPr>
                      <a:r>
                        <a:rPr lang="en-GB" sz="2000" b="0" i="0" u="none" strike="noStrike" noProof="0" dirty="0">
                          <a:solidFill>
                            <a:schemeClr val="bg1"/>
                          </a:solidFill>
                          <a:latin typeface="Meiryo"/>
                        </a:rPr>
                        <a:t>07765 330992</a:t>
                      </a:r>
                      <a:endParaRPr lang="en-GB" dirty="0">
                        <a:solidFill>
                          <a:schemeClr val="bg1"/>
                        </a:solidFill>
                      </a:endParaRPr>
                    </a:p>
                  </a:txBody>
                  <a:tcPr marL="111045" marR="111045" marT="55522" marB="55522" anchor="ctr">
                    <a:solidFill>
                      <a:schemeClr val="accent1"/>
                    </a:solidFill>
                  </a:tcPr>
                </a:tc>
                <a:extLst>
                  <a:ext uri="{0D108BD9-81ED-4DB2-BD59-A6C34878D82A}">
                    <a16:rowId xmlns:a16="http://schemas.microsoft.com/office/drawing/2014/main" val="4255523441"/>
                  </a:ext>
                </a:extLst>
              </a:tr>
            </a:tbl>
          </a:graphicData>
        </a:graphic>
      </p:graphicFrame>
      <p:pic>
        <p:nvPicPr>
          <p:cNvPr id="3" name="Picture 3">
            <a:extLst>
              <a:ext uri="{FF2B5EF4-FFF2-40B4-BE49-F238E27FC236}">
                <a16:creationId xmlns:a16="http://schemas.microsoft.com/office/drawing/2014/main" id="{6694B859-03B4-BDB7-D8E1-7802710A312A}"/>
              </a:ext>
            </a:extLst>
          </p:cNvPr>
          <p:cNvPicPr>
            <a:picLocks noChangeAspect="1"/>
          </p:cNvPicPr>
          <p:nvPr/>
        </p:nvPicPr>
        <p:blipFill>
          <a:blip r:embed="rId3"/>
          <a:stretch>
            <a:fillRect/>
          </a:stretch>
        </p:blipFill>
        <p:spPr>
          <a:xfrm>
            <a:off x="10951029" y="52417"/>
            <a:ext cx="1110344" cy="940191"/>
          </a:xfrm>
          <a:prstGeom prst="rect">
            <a:avLst/>
          </a:prstGeom>
        </p:spPr>
      </p:pic>
    </p:spTree>
    <p:extLst>
      <p:ext uri="{BB962C8B-B14F-4D97-AF65-F5344CB8AC3E}">
        <p14:creationId xmlns:p14="http://schemas.microsoft.com/office/powerpoint/2010/main" val="124697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24E5CD-E7E4-9D0F-5869-D6FC33ED242C}"/>
              </a:ext>
            </a:extLst>
          </p:cNvPr>
          <p:cNvSpPr>
            <a:spLocks noGrp="1"/>
          </p:cNvSpPr>
          <p:nvPr>
            <p:ph type="title"/>
          </p:nvPr>
        </p:nvSpPr>
        <p:spPr>
          <a:xfrm>
            <a:off x="1535371" y="1044054"/>
            <a:ext cx="1512360" cy="1030360"/>
          </a:xfrm>
        </p:spPr>
        <p:txBody>
          <a:bodyPr>
            <a:normAutofit/>
          </a:bodyPr>
          <a:lstStyle/>
          <a:p>
            <a:r>
              <a:rPr lang="en-GB">
                <a:solidFill>
                  <a:schemeClr val="bg1"/>
                </a:solidFill>
                <a:ea typeface="Meiryo"/>
              </a:rPr>
              <a:t>Aims</a:t>
            </a:r>
            <a:endParaRPr lang="en-GB">
              <a:solidFill>
                <a:schemeClr val="bg1"/>
              </a:solidFill>
            </a:endParaRPr>
          </a:p>
        </p:txBody>
      </p:sp>
      <p:sp>
        <p:nvSpPr>
          <p:cNvPr id="27"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0" name="Content Placeholder 2">
            <a:extLst>
              <a:ext uri="{FF2B5EF4-FFF2-40B4-BE49-F238E27FC236}">
                <a16:creationId xmlns:a16="http://schemas.microsoft.com/office/drawing/2014/main" id="{CDBD9823-9BB6-5710-BD16-824C1428702C}"/>
              </a:ext>
            </a:extLst>
          </p:cNvPr>
          <p:cNvGraphicFramePr>
            <a:graphicFrameLocks noGrp="1"/>
          </p:cNvGraphicFramePr>
          <p:nvPr>
            <p:ph idx="1"/>
            <p:extLst>
              <p:ext uri="{D42A27DB-BD31-4B8C-83A1-F6EECF244321}">
                <p14:modId xmlns:p14="http://schemas.microsoft.com/office/powerpoint/2010/main" val="226206820"/>
              </p:ext>
            </p:extLst>
          </p:nvPr>
        </p:nvGraphicFramePr>
        <p:xfrm>
          <a:off x="1357919" y="2242970"/>
          <a:ext cx="10499242" cy="42925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9" name="Picture 39">
            <a:extLst>
              <a:ext uri="{FF2B5EF4-FFF2-40B4-BE49-F238E27FC236}">
                <a16:creationId xmlns:a16="http://schemas.microsoft.com/office/drawing/2014/main" id="{946E9EF7-C260-2377-2A6D-08A4D660B77E}"/>
              </a:ext>
            </a:extLst>
          </p:cNvPr>
          <p:cNvPicPr>
            <a:picLocks noChangeAspect="1"/>
          </p:cNvPicPr>
          <p:nvPr/>
        </p:nvPicPr>
        <p:blipFill>
          <a:blip r:embed="rId8"/>
          <a:stretch>
            <a:fillRect/>
          </a:stretch>
        </p:blipFill>
        <p:spPr>
          <a:xfrm>
            <a:off x="10820400" y="1043018"/>
            <a:ext cx="1208315" cy="1005505"/>
          </a:xfrm>
          <a:prstGeom prst="rect">
            <a:avLst/>
          </a:prstGeom>
        </p:spPr>
      </p:pic>
    </p:spTree>
    <p:extLst>
      <p:ext uri="{BB962C8B-B14F-4D97-AF65-F5344CB8AC3E}">
        <p14:creationId xmlns:p14="http://schemas.microsoft.com/office/powerpoint/2010/main" val="1214127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24E5CD-E7E4-9D0F-5869-D6FC33ED242C}"/>
              </a:ext>
            </a:extLst>
          </p:cNvPr>
          <p:cNvSpPr>
            <a:spLocks noGrp="1"/>
          </p:cNvSpPr>
          <p:nvPr>
            <p:ph type="title"/>
          </p:nvPr>
        </p:nvSpPr>
        <p:spPr>
          <a:xfrm>
            <a:off x="1214046" y="1034873"/>
            <a:ext cx="2464860" cy="1014486"/>
          </a:xfrm>
        </p:spPr>
        <p:txBody>
          <a:bodyPr>
            <a:normAutofit fontScale="90000"/>
          </a:bodyPr>
          <a:lstStyle/>
          <a:p>
            <a:r>
              <a:rPr lang="en-GB" dirty="0">
                <a:solidFill>
                  <a:schemeClr val="bg1"/>
                </a:solidFill>
                <a:ea typeface="Meiryo"/>
              </a:rPr>
              <a:t>Our Offer</a:t>
            </a:r>
            <a:endParaRPr lang="en-GB" dirty="0">
              <a:solidFill>
                <a:schemeClr val="bg1"/>
              </a:solidFill>
            </a:endParaRPr>
          </a:p>
        </p:txBody>
      </p:sp>
      <p:sp>
        <p:nvSpPr>
          <p:cNvPr id="27"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0" name="Content Placeholder 2">
            <a:extLst>
              <a:ext uri="{FF2B5EF4-FFF2-40B4-BE49-F238E27FC236}">
                <a16:creationId xmlns:a16="http://schemas.microsoft.com/office/drawing/2014/main" id="{CDBD9823-9BB6-5710-BD16-824C1428702C}"/>
              </a:ext>
            </a:extLst>
          </p:cNvPr>
          <p:cNvGraphicFramePr>
            <a:graphicFrameLocks noGrp="1"/>
          </p:cNvGraphicFramePr>
          <p:nvPr>
            <p:ph idx="1"/>
          </p:nvPr>
        </p:nvGraphicFramePr>
        <p:xfrm>
          <a:off x="1357919" y="2242970"/>
          <a:ext cx="10499242" cy="4292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9" name="Picture 39">
            <a:extLst>
              <a:ext uri="{FF2B5EF4-FFF2-40B4-BE49-F238E27FC236}">
                <a16:creationId xmlns:a16="http://schemas.microsoft.com/office/drawing/2014/main" id="{946E9EF7-C260-2377-2A6D-08A4D660B77E}"/>
              </a:ext>
            </a:extLst>
          </p:cNvPr>
          <p:cNvPicPr>
            <a:picLocks noChangeAspect="1"/>
          </p:cNvPicPr>
          <p:nvPr/>
        </p:nvPicPr>
        <p:blipFill>
          <a:blip r:embed="rId7"/>
          <a:stretch>
            <a:fillRect/>
          </a:stretch>
        </p:blipFill>
        <p:spPr>
          <a:xfrm>
            <a:off x="10820400" y="1043018"/>
            <a:ext cx="1208315" cy="1005505"/>
          </a:xfrm>
          <a:prstGeom prst="rect">
            <a:avLst/>
          </a:prstGeom>
        </p:spPr>
      </p:pic>
      <p:sp>
        <p:nvSpPr>
          <p:cNvPr id="134" name="TextBox 133">
            <a:extLst>
              <a:ext uri="{FF2B5EF4-FFF2-40B4-BE49-F238E27FC236}">
                <a16:creationId xmlns:a16="http://schemas.microsoft.com/office/drawing/2014/main" id="{F23A5A82-3E14-9E68-1D74-EC560FFACC3C}"/>
              </a:ext>
            </a:extLst>
          </p:cNvPr>
          <p:cNvSpPr txBox="1"/>
          <p:nvPr/>
        </p:nvSpPr>
        <p:spPr>
          <a:xfrm>
            <a:off x="2633061" y="75225"/>
            <a:ext cx="8396084"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dirty="0">
                <a:solidFill>
                  <a:schemeClr val="tx2"/>
                </a:solidFill>
                <a:cs typeface="Arial"/>
              </a:rPr>
              <a:t>All our sessions will help you meet the following Gatsby benchmarks:</a:t>
            </a:r>
            <a:r>
              <a:rPr lang="en-US" sz="1400" dirty="0">
                <a:solidFill>
                  <a:schemeClr val="tx2"/>
                </a:solidFill>
                <a:cs typeface="Arial"/>
              </a:rPr>
              <a:t>​</a:t>
            </a:r>
            <a:endParaRPr lang="en-US" sz="1400">
              <a:solidFill>
                <a:schemeClr val="tx2"/>
              </a:solidFill>
              <a:ea typeface="Meiryo"/>
              <a:cs typeface="Arial"/>
            </a:endParaRPr>
          </a:p>
          <a:p>
            <a:pPr marL="285750" indent="-285750">
              <a:buFont typeface="Arial"/>
              <a:buChar char="•"/>
            </a:pPr>
            <a:r>
              <a:rPr lang="en-GB" sz="1400" dirty="0">
                <a:solidFill>
                  <a:schemeClr val="tx2"/>
                </a:solidFill>
                <a:cs typeface="Arial"/>
              </a:rPr>
              <a:t>​</a:t>
            </a:r>
            <a:r>
              <a:rPr lang="en-GB" sz="1400" b="1" dirty="0">
                <a:solidFill>
                  <a:schemeClr val="tx2"/>
                </a:solidFill>
                <a:cs typeface="Arial"/>
              </a:rPr>
              <a:t>Gatsby 2: Learning from labour market information i.e., discussing skills needed. ​</a:t>
            </a:r>
            <a:endParaRPr lang="en-GB" sz="1400" b="1">
              <a:solidFill>
                <a:schemeClr val="tx2"/>
              </a:solidFill>
              <a:ea typeface="Meiryo"/>
              <a:cs typeface="Arial"/>
            </a:endParaRPr>
          </a:p>
          <a:p>
            <a:pPr marL="285750" indent="-285750">
              <a:buFont typeface="Arial"/>
              <a:buChar char="•"/>
            </a:pPr>
            <a:r>
              <a:rPr lang="en-GB" sz="1400" b="1" dirty="0">
                <a:solidFill>
                  <a:schemeClr val="tx2"/>
                </a:solidFill>
                <a:cs typeface="Arial"/>
              </a:rPr>
              <a:t>Gatsby 3: Where students benefit from provision targeted to their needs.​</a:t>
            </a:r>
            <a:endParaRPr lang="en-GB" sz="1400" b="1">
              <a:solidFill>
                <a:schemeClr val="tx2"/>
              </a:solidFill>
              <a:ea typeface="Meiryo"/>
              <a:cs typeface="Arial"/>
            </a:endParaRPr>
          </a:p>
        </p:txBody>
      </p:sp>
    </p:spTree>
    <p:extLst>
      <p:ext uri="{BB962C8B-B14F-4D97-AF65-F5344CB8AC3E}">
        <p14:creationId xmlns:p14="http://schemas.microsoft.com/office/powerpoint/2010/main" val="913508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58502-3B74-C1ED-B150-7C2CC5D262C3}"/>
              </a:ext>
            </a:extLst>
          </p:cNvPr>
          <p:cNvSpPr>
            <a:spLocks noGrp="1"/>
          </p:cNvSpPr>
          <p:nvPr>
            <p:ph type="title"/>
          </p:nvPr>
        </p:nvSpPr>
        <p:spPr>
          <a:xfrm>
            <a:off x="172748" y="705113"/>
            <a:ext cx="4420874" cy="5197498"/>
          </a:xfrm>
        </p:spPr>
        <p:txBody>
          <a:bodyPr>
            <a:normAutofit/>
          </a:bodyPr>
          <a:lstStyle/>
          <a:p>
            <a:r>
              <a:rPr lang="en-GB" sz="4000" dirty="0">
                <a:ea typeface="Meiryo"/>
              </a:rPr>
              <a:t>New for 23-24</a:t>
            </a:r>
            <a:br>
              <a:rPr lang="en-GB" dirty="0">
                <a:ea typeface="Meiryo"/>
              </a:rPr>
            </a:br>
            <a:r>
              <a:rPr lang="en-GB" sz="3200" dirty="0">
                <a:ea typeface="Meiryo"/>
              </a:rPr>
              <a:t>Ready-made programmes</a:t>
            </a:r>
            <a:br>
              <a:rPr lang="en-GB" sz="3200" dirty="0">
                <a:ea typeface="Meiryo"/>
              </a:rPr>
            </a:br>
            <a:r>
              <a:rPr lang="en-GB" sz="1800" dirty="0">
                <a:ea typeface="+mj-lt"/>
                <a:cs typeface="+mj-lt"/>
              </a:rPr>
              <a:t>(adapted to audience)</a:t>
            </a:r>
          </a:p>
        </p:txBody>
      </p:sp>
      <p:sp>
        <p:nvSpPr>
          <p:cNvPr id="3" name="Content Placeholder 2">
            <a:extLst>
              <a:ext uri="{FF2B5EF4-FFF2-40B4-BE49-F238E27FC236}">
                <a16:creationId xmlns:a16="http://schemas.microsoft.com/office/drawing/2014/main" id="{4A62890F-510B-B54D-F8C7-E7DF3B84E6BA}"/>
              </a:ext>
            </a:extLst>
          </p:cNvPr>
          <p:cNvSpPr>
            <a:spLocks noGrp="1"/>
          </p:cNvSpPr>
          <p:nvPr>
            <p:ph idx="1"/>
          </p:nvPr>
        </p:nvSpPr>
        <p:spPr>
          <a:xfrm>
            <a:off x="5243453" y="706089"/>
            <a:ext cx="6608495" cy="5563944"/>
          </a:xfrm>
        </p:spPr>
        <p:txBody>
          <a:bodyPr>
            <a:normAutofit/>
          </a:bodyPr>
          <a:lstStyle/>
          <a:p>
            <a:r>
              <a:rPr lang="en-GB" sz="2000" dirty="0">
                <a:latin typeface="Segoe UI"/>
                <a:ea typeface="Meiryo"/>
                <a:cs typeface="Segoe UI"/>
              </a:rPr>
              <a:t>Escape</a:t>
            </a:r>
            <a:r>
              <a:rPr lang="en-GB" sz="2000" dirty="0">
                <a:latin typeface="Segoe UI"/>
                <a:ea typeface="+mn-lt"/>
                <a:cs typeface="Segoe UI"/>
              </a:rPr>
              <a:t> Rooms</a:t>
            </a:r>
            <a:endParaRPr lang="en-US" sz="2000" b="0" dirty="0">
              <a:latin typeface="Segoe UI"/>
              <a:cs typeface="Segoe UI"/>
            </a:endParaRPr>
          </a:p>
          <a:p>
            <a:r>
              <a:rPr lang="en-GB" sz="1400" b="0" dirty="0">
                <a:latin typeface="Segoe UI"/>
                <a:ea typeface="+mn-lt"/>
                <a:cs typeface="Segoe UI"/>
              </a:rPr>
              <a:t>Duration: 2-4hr session (can be adapted</a:t>
            </a:r>
            <a:r>
              <a:rPr lang="en-GB" sz="1400" b="0" dirty="0">
                <a:latin typeface="Segoe UI"/>
                <a:ea typeface="Meiryo"/>
                <a:cs typeface="Segoe UI"/>
              </a:rPr>
              <a:t> to suit time available)</a:t>
            </a:r>
          </a:p>
          <a:p>
            <a:r>
              <a:rPr lang="en-GB" sz="1400" b="0" dirty="0">
                <a:latin typeface="Segoe UI"/>
                <a:ea typeface="+mn-lt"/>
                <a:cs typeface="Segoe UI"/>
              </a:rPr>
              <a:t>Aimed at Y10 (but can adapt to any year group) to raise awareness of the Civil Service in general and for students to engage in some fun activities that are relevant for </a:t>
            </a:r>
            <a:r>
              <a:rPr lang="en-GB" sz="1400" b="0" dirty="0">
                <a:latin typeface="Segoe UI"/>
                <a:ea typeface="Meiryo"/>
                <a:cs typeface="Segoe UI"/>
              </a:rPr>
              <a:t>the world of work such as working together </a:t>
            </a:r>
            <a:r>
              <a:rPr lang="en-GB" sz="1400" b="0" dirty="0">
                <a:latin typeface="Segoe UI"/>
                <a:ea typeface="+mn-lt"/>
                <a:cs typeface="Segoe UI"/>
              </a:rPr>
              <a:t>in a team and problem solving.</a:t>
            </a:r>
          </a:p>
          <a:p>
            <a:endParaRPr lang="en-GB" sz="1200" b="0" dirty="0">
              <a:latin typeface="Segoe UI"/>
              <a:ea typeface="Meiryo"/>
              <a:cs typeface="Segoe UI"/>
            </a:endParaRPr>
          </a:p>
          <a:p>
            <a:r>
              <a:rPr lang="en-GB" sz="2000" dirty="0">
                <a:latin typeface="Segoe UI"/>
                <a:ea typeface="Meiryo"/>
                <a:cs typeface="Segoe UI"/>
              </a:rPr>
              <a:t>Take Over Days</a:t>
            </a:r>
          </a:p>
          <a:p>
            <a:r>
              <a:rPr lang="en-GB" sz="1400" b="0" dirty="0">
                <a:latin typeface="Segoe UI"/>
                <a:ea typeface="Meiryo"/>
                <a:cs typeface="Segoe UI"/>
              </a:rPr>
              <a:t>Duration: Full Day</a:t>
            </a:r>
          </a:p>
          <a:p>
            <a:r>
              <a:rPr lang="en-GB" sz="1400" b="0" dirty="0">
                <a:latin typeface="Segoe UI"/>
                <a:ea typeface="Meiryo"/>
                <a:cs typeface="Segoe UI"/>
              </a:rPr>
              <a:t>Can be adapted to any year group. Can be Civil Service focused, with an introduction the work we do, followed by interactive workshops to develop employability skills. Option to use another sector from our network of employers dependant on their availability.</a:t>
            </a:r>
          </a:p>
        </p:txBody>
      </p:sp>
    </p:spTree>
    <p:extLst>
      <p:ext uri="{BB962C8B-B14F-4D97-AF65-F5344CB8AC3E}">
        <p14:creationId xmlns:p14="http://schemas.microsoft.com/office/powerpoint/2010/main" val="1267138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C0436-7CFA-8255-E62C-D03DC40B9C6A}"/>
              </a:ext>
            </a:extLst>
          </p:cNvPr>
          <p:cNvSpPr>
            <a:spLocks noGrp="1"/>
          </p:cNvSpPr>
          <p:nvPr>
            <p:ph type="title"/>
          </p:nvPr>
        </p:nvSpPr>
        <p:spPr/>
        <p:txBody>
          <a:bodyPr/>
          <a:lstStyle/>
          <a:p>
            <a:r>
              <a:rPr lang="en-GB" dirty="0">
                <a:ea typeface="Meiryo"/>
              </a:rPr>
              <a:t>Self-Perception</a:t>
            </a:r>
            <a:br>
              <a:rPr lang="en-GB" dirty="0">
                <a:ea typeface="Meiryo"/>
              </a:rPr>
            </a:br>
            <a:r>
              <a:rPr lang="en-GB" sz="1800" dirty="0">
                <a:ea typeface="Meiryo"/>
              </a:rPr>
              <a:t>(suitable for Y7-Y13, adapted to audience)</a:t>
            </a:r>
            <a:endParaRPr lang="en-GB" dirty="0">
              <a:ea typeface="Meiryo"/>
            </a:endParaRPr>
          </a:p>
        </p:txBody>
      </p:sp>
      <p:sp>
        <p:nvSpPr>
          <p:cNvPr id="3" name="Content Placeholder 2">
            <a:extLst>
              <a:ext uri="{FF2B5EF4-FFF2-40B4-BE49-F238E27FC236}">
                <a16:creationId xmlns:a16="http://schemas.microsoft.com/office/drawing/2014/main" id="{AD8F1795-5DE7-C384-5A7D-ACA14B53F71D}"/>
              </a:ext>
            </a:extLst>
          </p:cNvPr>
          <p:cNvSpPr>
            <a:spLocks noGrp="1"/>
          </p:cNvSpPr>
          <p:nvPr>
            <p:ph idx="1"/>
          </p:nvPr>
        </p:nvSpPr>
        <p:spPr/>
        <p:txBody>
          <a:bodyPr/>
          <a:lstStyle/>
          <a:p>
            <a:r>
              <a:rPr lang="en-GB" dirty="0">
                <a:ea typeface="Meiryo"/>
              </a:rPr>
              <a:t>Raising Self Awareness</a:t>
            </a:r>
          </a:p>
          <a:p>
            <a:r>
              <a:rPr lang="en-GB" sz="1200" b="0" dirty="0">
                <a:ea typeface="Meiryo"/>
              </a:rPr>
              <a:t>The aim of this session to enable students to recognise their own skills and strengths and how this relates to the world of work.</a:t>
            </a:r>
            <a:endParaRPr lang="en-GB" b="0" dirty="0">
              <a:ea typeface="Meiryo"/>
            </a:endParaRPr>
          </a:p>
          <a:p>
            <a:r>
              <a:rPr lang="en-GB" dirty="0">
                <a:ea typeface="Meiryo"/>
              </a:rPr>
              <a:t>What Makes You Tick</a:t>
            </a:r>
          </a:p>
          <a:p>
            <a:r>
              <a:rPr lang="en-GB" sz="1200" b="0" dirty="0">
                <a:ea typeface="+mn-lt"/>
                <a:cs typeface="+mn-lt"/>
              </a:rPr>
              <a:t>The aim of this session is to get students thinking about their future career choices based upon their personalities.</a:t>
            </a:r>
            <a:endParaRPr lang="en-GB" sz="1200" dirty="0"/>
          </a:p>
          <a:p>
            <a:r>
              <a:rPr lang="en-GB" dirty="0">
                <a:ea typeface="Meiryo"/>
              </a:rPr>
              <a:t>Self Confidence</a:t>
            </a:r>
          </a:p>
          <a:p>
            <a:r>
              <a:rPr lang="en-GB" sz="1200" b="0" dirty="0">
                <a:ea typeface="+mn-lt"/>
                <a:cs typeface="+mn-lt"/>
              </a:rPr>
              <a:t>The aims of this sessions are to explore self-confidence, what it is and how to overcome our fears.</a:t>
            </a:r>
            <a:r>
              <a:rPr lang="en-GB" b="0" dirty="0">
                <a:ea typeface="+mn-lt"/>
                <a:cs typeface="+mn-lt"/>
              </a:rPr>
              <a:t> </a:t>
            </a:r>
            <a:endParaRPr lang="en-GB" dirty="0"/>
          </a:p>
        </p:txBody>
      </p:sp>
    </p:spTree>
    <p:extLst>
      <p:ext uri="{BB962C8B-B14F-4D97-AF65-F5344CB8AC3E}">
        <p14:creationId xmlns:p14="http://schemas.microsoft.com/office/powerpoint/2010/main" val="592815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D7C67-1962-1D48-51A2-021F54E35045}"/>
              </a:ext>
            </a:extLst>
          </p:cNvPr>
          <p:cNvSpPr>
            <a:spLocks noGrp="1"/>
          </p:cNvSpPr>
          <p:nvPr>
            <p:ph type="title"/>
          </p:nvPr>
        </p:nvSpPr>
        <p:spPr/>
        <p:txBody>
          <a:bodyPr>
            <a:normAutofit/>
          </a:bodyPr>
          <a:lstStyle/>
          <a:p>
            <a:r>
              <a:rPr lang="en-GB" dirty="0">
                <a:ea typeface="Meiryo"/>
              </a:rPr>
              <a:t>Making Choices</a:t>
            </a:r>
            <a:br>
              <a:rPr lang="en-GB" dirty="0">
                <a:ea typeface="Meiryo"/>
              </a:rPr>
            </a:br>
            <a:r>
              <a:rPr lang="en-GB" sz="1800" dirty="0">
                <a:ea typeface="+mj-lt"/>
                <a:cs typeface="+mj-lt"/>
              </a:rPr>
              <a:t>(suitable for Y7-Y13, adapted to audience)</a:t>
            </a:r>
            <a:endParaRPr lang="en-GB" sz="1800" dirty="0">
              <a:ea typeface="Meiryo"/>
            </a:endParaRPr>
          </a:p>
        </p:txBody>
      </p:sp>
      <p:sp>
        <p:nvSpPr>
          <p:cNvPr id="3" name="Content Placeholder 2">
            <a:extLst>
              <a:ext uri="{FF2B5EF4-FFF2-40B4-BE49-F238E27FC236}">
                <a16:creationId xmlns:a16="http://schemas.microsoft.com/office/drawing/2014/main" id="{F3A8C7B0-2040-17D2-CDEF-0F80A4A704FD}"/>
              </a:ext>
            </a:extLst>
          </p:cNvPr>
          <p:cNvSpPr>
            <a:spLocks noGrp="1"/>
          </p:cNvSpPr>
          <p:nvPr>
            <p:ph idx="1"/>
          </p:nvPr>
        </p:nvSpPr>
        <p:spPr/>
        <p:txBody>
          <a:bodyPr>
            <a:normAutofit fontScale="92500" lnSpcReduction="20000"/>
          </a:bodyPr>
          <a:lstStyle/>
          <a:p>
            <a:r>
              <a:rPr lang="en-GB" dirty="0">
                <a:ea typeface="Meiryo"/>
              </a:rPr>
              <a:t>Why We Work</a:t>
            </a:r>
          </a:p>
          <a:p>
            <a:r>
              <a:rPr lang="en-GB" sz="1200" b="0" dirty="0">
                <a:ea typeface="+mn-lt"/>
                <a:cs typeface="+mn-lt"/>
              </a:rPr>
              <a:t>This session aims to explore the reasons why people work and the benefits that working brings. It also looks at the Welfare system and compares the benefits of working against claiming benefits.</a:t>
            </a:r>
            <a:endParaRPr lang="en-GB" sz="1200" dirty="0"/>
          </a:p>
          <a:p>
            <a:r>
              <a:rPr lang="en-GB" dirty="0">
                <a:ea typeface="Meiryo"/>
              </a:rPr>
              <a:t>Careers Value Pyramid</a:t>
            </a:r>
          </a:p>
          <a:p>
            <a:r>
              <a:rPr lang="en-GB" sz="1200" b="0" dirty="0">
                <a:ea typeface="+mn-lt"/>
                <a:cs typeface="+mn-lt"/>
              </a:rPr>
              <a:t>A session exploring career values and encouraging students to think about what's most important for them when it comes to their future careers.</a:t>
            </a:r>
            <a:endParaRPr lang="en-GB" sz="1200" dirty="0"/>
          </a:p>
          <a:p>
            <a:r>
              <a:rPr lang="en-GB" dirty="0">
                <a:ea typeface="Meiryo"/>
              </a:rPr>
              <a:t>Labour Market Information</a:t>
            </a:r>
          </a:p>
          <a:p>
            <a:r>
              <a:rPr lang="en-GB" sz="1200" b="0" dirty="0">
                <a:ea typeface="+mn-lt"/>
                <a:cs typeface="+mn-lt"/>
              </a:rPr>
              <a:t>This session starts off with a look at what labour market information is and why it is important.</a:t>
            </a:r>
            <a:endParaRPr lang="en-GB" sz="1200">
              <a:ea typeface="Meiryo"/>
            </a:endParaRPr>
          </a:p>
          <a:p>
            <a:r>
              <a:rPr lang="en-GB" sz="1200" b="0" dirty="0">
                <a:ea typeface="+mn-lt"/>
                <a:cs typeface="+mn-lt"/>
              </a:rPr>
              <a:t>We look at the local trends, and the top four sectors for our region before looking in more detail at the upcoming sectors and the most in demand jobs within them. </a:t>
            </a:r>
          </a:p>
          <a:p>
            <a:r>
              <a:rPr lang="en-GB" sz="1900" dirty="0">
                <a:ea typeface="Meiryo"/>
              </a:rPr>
              <a:t>Gender Stereotyping</a:t>
            </a:r>
          </a:p>
          <a:p>
            <a:r>
              <a:rPr lang="en-GB" sz="1200" b="0" dirty="0">
                <a:ea typeface="Meiryo"/>
              </a:rPr>
              <a:t>The aim of this session is to look at stereotyping and how it starts at a young age. This can affect your career choices.</a:t>
            </a:r>
          </a:p>
        </p:txBody>
      </p:sp>
    </p:spTree>
    <p:extLst>
      <p:ext uri="{BB962C8B-B14F-4D97-AF65-F5344CB8AC3E}">
        <p14:creationId xmlns:p14="http://schemas.microsoft.com/office/powerpoint/2010/main" val="1010490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5B1B2-77F6-75C7-1699-B07AFE5E1405}"/>
              </a:ext>
            </a:extLst>
          </p:cNvPr>
          <p:cNvSpPr>
            <a:spLocks noGrp="1"/>
          </p:cNvSpPr>
          <p:nvPr>
            <p:ph type="title"/>
          </p:nvPr>
        </p:nvSpPr>
        <p:spPr/>
        <p:txBody>
          <a:bodyPr/>
          <a:lstStyle/>
          <a:p>
            <a:r>
              <a:rPr lang="en-GB" sz="3200" dirty="0">
                <a:ea typeface="Meiryo"/>
              </a:rPr>
              <a:t>Employability Skills</a:t>
            </a:r>
            <a:br>
              <a:rPr lang="en-GB" sz="3200" dirty="0">
                <a:ea typeface="Meiryo"/>
              </a:rPr>
            </a:br>
            <a:r>
              <a:rPr lang="en-GB" sz="1800" dirty="0">
                <a:ea typeface="+mj-lt"/>
                <a:cs typeface="+mj-lt"/>
              </a:rPr>
              <a:t>(suitable for Y8-Y13, adapted to audience)</a:t>
            </a:r>
            <a:endParaRPr lang="en-GB" sz="1800" dirty="0">
              <a:ea typeface="Meiryo"/>
            </a:endParaRPr>
          </a:p>
        </p:txBody>
      </p:sp>
      <p:sp>
        <p:nvSpPr>
          <p:cNvPr id="3" name="Content Placeholder 2">
            <a:extLst>
              <a:ext uri="{FF2B5EF4-FFF2-40B4-BE49-F238E27FC236}">
                <a16:creationId xmlns:a16="http://schemas.microsoft.com/office/drawing/2014/main" id="{906A4FEB-CADB-AEFF-B5B4-30A84F411F69}"/>
              </a:ext>
            </a:extLst>
          </p:cNvPr>
          <p:cNvSpPr>
            <a:spLocks noGrp="1"/>
          </p:cNvSpPr>
          <p:nvPr>
            <p:ph idx="1"/>
          </p:nvPr>
        </p:nvSpPr>
        <p:spPr>
          <a:xfrm>
            <a:off x="4838720" y="79750"/>
            <a:ext cx="7270386" cy="6703134"/>
          </a:xfrm>
        </p:spPr>
        <p:txBody>
          <a:bodyPr>
            <a:normAutofit fontScale="70000" lnSpcReduction="20000"/>
          </a:bodyPr>
          <a:lstStyle/>
          <a:p>
            <a:r>
              <a:rPr lang="en-GB" dirty="0">
                <a:ea typeface="Meiryo"/>
              </a:rPr>
              <a:t>Skills &amp; Qualities</a:t>
            </a:r>
          </a:p>
          <a:p>
            <a:r>
              <a:rPr lang="en-GB" sz="1500" b="0" dirty="0">
                <a:ea typeface="+mn-lt"/>
                <a:cs typeface="+mn-lt"/>
              </a:rPr>
              <a:t>In this session we look at the top 40 skills that employers are looking for based on actual job vacancy adverts.</a:t>
            </a:r>
            <a:endParaRPr lang="en-GB" sz="1500">
              <a:ea typeface="Meiryo"/>
            </a:endParaRPr>
          </a:p>
          <a:p>
            <a:r>
              <a:rPr lang="en-GB" dirty="0">
                <a:ea typeface="Meiryo"/>
              </a:rPr>
              <a:t>Problem Solving</a:t>
            </a:r>
          </a:p>
          <a:p>
            <a:r>
              <a:rPr lang="en-GB" sz="1400" b="0" dirty="0">
                <a:ea typeface="+mn-lt"/>
                <a:cs typeface="+mn-lt"/>
              </a:rPr>
              <a:t>A fun and interactive look at the problem-solving process, a core transferable skill.</a:t>
            </a:r>
            <a:endParaRPr lang="en-GB" sz="1400">
              <a:ea typeface="Meiryo"/>
            </a:endParaRPr>
          </a:p>
          <a:p>
            <a:r>
              <a:rPr lang="en-GB" dirty="0">
                <a:ea typeface="Meiryo"/>
              </a:rPr>
              <a:t>Communication Skills</a:t>
            </a:r>
          </a:p>
          <a:p>
            <a:r>
              <a:rPr lang="en-GB" sz="1400" b="0" dirty="0">
                <a:ea typeface="Meiryo"/>
              </a:rPr>
              <a:t>To understand what communications are and why they are important</a:t>
            </a:r>
          </a:p>
          <a:p>
            <a:r>
              <a:rPr lang="en-GB" dirty="0">
                <a:ea typeface="Meiryo"/>
              </a:rPr>
              <a:t>Teamwork</a:t>
            </a:r>
          </a:p>
          <a:p>
            <a:r>
              <a:rPr lang="en-GB" sz="1400" b="0" dirty="0">
                <a:ea typeface="Meiryo"/>
              </a:rPr>
              <a:t>To understand what it is and why it's so important.</a:t>
            </a:r>
          </a:p>
          <a:p>
            <a:r>
              <a:rPr lang="en-GB" dirty="0">
                <a:ea typeface="Meiryo"/>
              </a:rPr>
              <a:t>Resilience</a:t>
            </a:r>
          </a:p>
          <a:p>
            <a:r>
              <a:rPr lang="en-GB" sz="1400" b="0" dirty="0">
                <a:ea typeface="+mn-lt"/>
                <a:cs typeface="+mn-lt"/>
              </a:rPr>
              <a:t>A session to explore what resilience is and how to overcome challenges. </a:t>
            </a:r>
            <a:endParaRPr lang="en-GB" sz="1400" dirty="0"/>
          </a:p>
          <a:p>
            <a:r>
              <a:rPr lang="en-GB" dirty="0">
                <a:ea typeface="Meiryo"/>
              </a:rPr>
              <a:t>Negotiation &amp; Persuasion</a:t>
            </a:r>
          </a:p>
          <a:p>
            <a:r>
              <a:rPr lang="en-GB" sz="1400" b="0" dirty="0">
                <a:ea typeface="+mn-lt"/>
                <a:cs typeface="+mn-lt"/>
              </a:rPr>
              <a:t>An interactive session to look at the difference between negotiation and persuasion and to identify transferrable skills needed to effectively negotiate and persuade others.</a:t>
            </a:r>
            <a:endParaRPr lang="en-GB" sz="1400">
              <a:ea typeface="Meiryo"/>
            </a:endParaRPr>
          </a:p>
          <a:p>
            <a:r>
              <a:rPr lang="en-GB" dirty="0">
                <a:ea typeface="Meiryo"/>
              </a:rPr>
              <a:t>Selling Brand 'You'</a:t>
            </a:r>
          </a:p>
          <a:p>
            <a:r>
              <a:rPr lang="en-GB" sz="1400" b="0" dirty="0">
                <a:ea typeface="+mn-lt"/>
                <a:cs typeface="+mn-lt"/>
              </a:rPr>
              <a:t>A session which looks at branding and how to ensure that students are creating the right branding for themselves.</a:t>
            </a:r>
            <a:r>
              <a:rPr lang="en-GB" b="0" dirty="0">
                <a:ea typeface="+mn-lt"/>
                <a:cs typeface="+mn-lt"/>
              </a:rPr>
              <a:t> </a:t>
            </a:r>
            <a:endParaRPr lang="en-GB" dirty="0"/>
          </a:p>
          <a:p>
            <a:r>
              <a:rPr lang="en-GB" dirty="0">
                <a:ea typeface="Meiryo"/>
              </a:rPr>
              <a:t>Skills Knockout</a:t>
            </a:r>
          </a:p>
          <a:p>
            <a:r>
              <a:rPr lang="en-GB" sz="1400" b="0" dirty="0">
                <a:ea typeface="+mn-lt"/>
                <a:cs typeface="+mn-lt"/>
              </a:rPr>
              <a:t>A fun, interactive session which will help students understand that certain skills are needed for a wide range of jobs.</a:t>
            </a:r>
            <a:endParaRPr lang="en-GB" sz="1400" dirty="0"/>
          </a:p>
        </p:txBody>
      </p:sp>
    </p:spTree>
    <p:extLst>
      <p:ext uri="{BB962C8B-B14F-4D97-AF65-F5344CB8AC3E}">
        <p14:creationId xmlns:p14="http://schemas.microsoft.com/office/powerpoint/2010/main" val="1790761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BE830-AAE1-D57C-39DA-D7A591D8D8FD}"/>
              </a:ext>
            </a:extLst>
          </p:cNvPr>
          <p:cNvSpPr>
            <a:spLocks noGrp="1"/>
          </p:cNvSpPr>
          <p:nvPr>
            <p:ph type="title"/>
          </p:nvPr>
        </p:nvSpPr>
        <p:spPr/>
        <p:txBody>
          <a:bodyPr>
            <a:normAutofit/>
          </a:bodyPr>
          <a:lstStyle/>
          <a:p>
            <a:r>
              <a:rPr lang="en-GB" dirty="0">
                <a:ea typeface="Meiryo"/>
              </a:rPr>
              <a:t>Job Searching Skills</a:t>
            </a:r>
            <a:br>
              <a:rPr lang="en-GB" dirty="0">
                <a:ea typeface="Meiryo"/>
              </a:rPr>
            </a:br>
            <a:r>
              <a:rPr lang="en-GB" sz="1800" dirty="0">
                <a:ea typeface="+mj-lt"/>
                <a:cs typeface="+mj-lt"/>
              </a:rPr>
              <a:t>(suitable for Y9-Y13, adapted to audience)</a:t>
            </a:r>
            <a:endParaRPr lang="en-GB" sz="1800">
              <a:ea typeface="Meiryo"/>
            </a:endParaRPr>
          </a:p>
        </p:txBody>
      </p:sp>
      <p:sp>
        <p:nvSpPr>
          <p:cNvPr id="3" name="Content Placeholder 2">
            <a:extLst>
              <a:ext uri="{FF2B5EF4-FFF2-40B4-BE49-F238E27FC236}">
                <a16:creationId xmlns:a16="http://schemas.microsoft.com/office/drawing/2014/main" id="{6FF2C82D-9D89-8FFD-1839-81B69DC6C81D}"/>
              </a:ext>
            </a:extLst>
          </p:cNvPr>
          <p:cNvSpPr>
            <a:spLocks noGrp="1"/>
          </p:cNvSpPr>
          <p:nvPr>
            <p:ph idx="1"/>
          </p:nvPr>
        </p:nvSpPr>
        <p:spPr>
          <a:xfrm>
            <a:off x="4793011" y="18709"/>
            <a:ext cx="7380263" cy="6818185"/>
          </a:xfrm>
        </p:spPr>
        <p:txBody>
          <a:bodyPr>
            <a:normAutofit fontScale="62500" lnSpcReduction="20000"/>
          </a:bodyPr>
          <a:lstStyle/>
          <a:p>
            <a:r>
              <a:rPr lang="en-GB" sz="1900" dirty="0">
                <a:ea typeface="Meiryo"/>
              </a:rPr>
              <a:t>Social Media – The Quiz</a:t>
            </a:r>
          </a:p>
          <a:p>
            <a:r>
              <a:rPr lang="en-GB" b="0" dirty="0">
                <a:ea typeface="+mn-lt"/>
                <a:cs typeface="+mn-lt"/>
              </a:rPr>
              <a:t>A fun way to look at social media and how it is used for recruiting.  This session also covers digital footprints.</a:t>
            </a:r>
            <a:endParaRPr lang="en-GB" dirty="0"/>
          </a:p>
          <a:p>
            <a:r>
              <a:rPr lang="en-GB" sz="1900" dirty="0">
                <a:ea typeface="Meiryo"/>
              </a:rPr>
              <a:t>Application Forms</a:t>
            </a:r>
          </a:p>
          <a:p>
            <a:r>
              <a:rPr lang="en-GB" b="0" dirty="0">
                <a:ea typeface="+mn-lt"/>
                <a:cs typeface="+mn-lt"/>
              </a:rPr>
              <a:t>This session looks at what application forms are and how to fill them in using the STAR Technique, as well as other ways to apply for jobs.</a:t>
            </a:r>
            <a:endParaRPr lang="en-GB" dirty="0"/>
          </a:p>
          <a:p>
            <a:r>
              <a:rPr lang="en-GB" sz="1900" dirty="0">
                <a:ea typeface="Meiryo"/>
              </a:rPr>
              <a:t>CV Session</a:t>
            </a:r>
          </a:p>
          <a:p>
            <a:r>
              <a:rPr lang="en-GB" b="0" dirty="0">
                <a:ea typeface="+mn-lt"/>
                <a:cs typeface="+mn-lt"/>
              </a:rPr>
              <a:t>This session explains what a CV is and the various sections that make up an effective CV. </a:t>
            </a:r>
            <a:endParaRPr lang="en-GB" dirty="0"/>
          </a:p>
          <a:p>
            <a:r>
              <a:rPr lang="en-GB" sz="1900" dirty="0">
                <a:ea typeface="Meiryo"/>
              </a:rPr>
              <a:t>Interview Preparation</a:t>
            </a:r>
          </a:p>
          <a:p>
            <a:r>
              <a:rPr lang="en-GB" b="0" dirty="0">
                <a:ea typeface="+mn-lt"/>
                <a:cs typeface="+mn-lt"/>
              </a:rPr>
              <a:t>This session starts with looking at the most popular interview types that and explaining a little more about them. Students are given a scenario and asked to prepare for an interview in two weeks' time.  We then discuss all the preparation that is needed.</a:t>
            </a:r>
            <a:endParaRPr lang="en-GB" dirty="0"/>
          </a:p>
          <a:p>
            <a:r>
              <a:rPr lang="en-GB" sz="1900" dirty="0">
                <a:ea typeface="Meiryo"/>
              </a:rPr>
              <a:t>Group Interviews</a:t>
            </a:r>
          </a:p>
          <a:p>
            <a:r>
              <a:rPr lang="en-GB" b="0" dirty="0">
                <a:ea typeface="+mn-lt"/>
                <a:cs typeface="+mn-lt"/>
              </a:rPr>
              <a:t>A fun and interactive session to introduce students to group interviews.</a:t>
            </a:r>
            <a:endParaRPr lang="en-GB" dirty="0"/>
          </a:p>
          <a:p>
            <a:r>
              <a:rPr lang="en-GB" sz="1900" dirty="0">
                <a:ea typeface="Meiryo"/>
              </a:rPr>
              <a:t>Job Searching Techniques</a:t>
            </a:r>
          </a:p>
          <a:p>
            <a:r>
              <a:rPr lang="en-GB" b="0" dirty="0">
                <a:ea typeface="+mn-lt"/>
                <a:cs typeface="+mn-lt"/>
              </a:rPr>
              <a:t>A session to help students get to grips with modern job searching techniques.</a:t>
            </a:r>
          </a:p>
          <a:p>
            <a:r>
              <a:rPr lang="en-GB" sz="1900" dirty="0">
                <a:ea typeface="Meiryo"/>
              </a:rPr>
              <a:t>Job roles within Civil Service</a:t>
            </a:r>
          </a:p>
          <a:p>
            <a:r>
              <a:rPr lang="en-GB" b="0" dirty="0">
                <a:ea typeface="+mn-lt"/>
                <a:cs typeface="+mn-lt"/>
              </a:rPr>
              <a:t>A look at the various careers within the Civil Service and how those job roles are all around us in everyday life. </a:t>
            </a:r>
            <a:endParaRPr lang="en-GB" dirty="0"/>
          </a:p>
        </p:txBody>
      </p:sp>
    </p:spTree>
    <p:extLst>
      <p:ext uri="{BB962C8B-B14F-4D97-AF65-F5344CB8AC3E}">
        <p14:creationId xmlns:p14="http://schemas.microsoft.com/office/powerpoint/2010/main" val="2458065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58502-3B74-C1ED-B150-7C2CC5D262C3}"/>
              </a:ext>
            </a:extLst>
          </p:cNvPr>
          <p:cNvSpPr>
            <a:spLocks noGrp="1"/>
          </p:cNvSpPr>
          <p:nvPr>
            <p:ph type="title"/>
          </p:nvPr>
        </p:nvSpPr>
        <p:spPr>
          <a:xfrm>
            <a:off x="642918" y="705113"/>
            <a:ext cx="3512960" cy="5197498"/>
          </a:xfrm>
        </p:spPr>
        <p:txBody>
          <a:bodyPr>
            <a:normAutofit/>
          </a:bodyPr>
          <a:lstStyle/>
          <a:p>
            <a:r>
              <a:rPr lang="en-GB" dirty="0">
                <a:ea typeface="Meiryo"/>
              </a:rPr>
              <a:t>Ready-made programmes</a:t>
            </a:r>
            <a:br>
              <a:rPr lang="en-GB" dirty="0">
                <a:ea typeface="Meiryo"/>
              </a:rPr>
            </a:br>
            <a:r>
              <a:rPr lang="en-GB" sz="1800" dirty="0">
                <a:ea typeface="+mj-lt"/>
                <a:cs typeface="+mj-lt"/>
              </a:rPr>
              <a:t>(adapted to audience)</a:t>
            </a:r>
          </a:p>
        </p:txBody>
      </p:sp>
      <p:sp>
        <p:nvSpPr>
          <p:cNvPr id="3" name="Content Placeholder 2">
            <a:extLst>
              <a:ext uri="{FF2B5EF4-FFF2-40B4-BE49-F238E27FC236}">
                <a16:creationId xmlns:a16="http://schemas.microsoft.com/office/drawing/2014/main" id="{4A62890F-510B-B54D-F8C7-E7DF3B84E6BA}"/>
              </a:ext>
            </a:extLst>
          </p:cNvPr>
          <p:cNvSpPr>
            <a:spLocks noGrp="1"/>
          </p:cNvSpPr>
          <p:nvPr>
            <p:ph idx="1"/>
          </p:nvPr>
        </p:nvSpPr>
        <p:spPr>
          <a:xfrm>
            <a:off x="4789496" y="835"/>
            <a:ext cx="7386707" cy="6860965"/>
          </a:xfrm>
        </p:spPr>
        <p:txBody>
          <a:bodyPr>
            <a:normAutofit fontScale="92500" lnSpcReduction="20000"/>
          </a:bodyPr>
          <a:lstStyle/>
          <a:p>
            <a:r>
              <a:rPr lang="en-GB" dirty="0">
                <a:ea typeface="Meiryo"/>
              </a:rPr>
              <a:t>Skills Development Programme (Y8-Y9)</a:t>
            </a:r>
            <a:endParaRPr lang="en-US" dirty="0"/>
          </a:p>
          <a:p>
            <a:r>
              <a:rPr lang="en-GB" sz="1300" b="0" dirty="0">
                <a:ea typeface="+mn-lt"/>
                <a:cs typeface="+mn-lt"/>
              </a:rPr>
              <a:t>Duration: 2x2hr sessions</a:t>
            </a:r>
            <a:endParaRPr lang="en-GB" sz="1300" b="0">
              <a:ea typeface="Meiryo"/>
            </a:endParaRPr>
          </a:p>
          <a:p>
            <a:r>
              <a:rPr lang="en-GB" sz="1300" b="0" dirty="0">
                <a:ea typeface="+mn-lt"/>
                <a:cs typeface="+mn-lt"/>
              </a:rPr>
              <a:t>Aimed at Y9 to identify and develop 4 of their core skills (problem solving, confidence, resilience, and teamwork). Can be tailored for Y8 as 1 x 1-hour or 1 x 2-hour sessions.</a:t>
            </a:r>
            <a:endParaRPr lang="en-GB" sz="1300" dirty="0"/>
          </a:p>
          <a:p>
            <a:r>
              <a:rPr lang="en-GB" dirty="0">
                <a:ea typeface="Meiryo"/>
              </a:rPr>
              <a:t>The WOW factor – Discovering the world of work (Y9-Y13)</a:t>
            </a:r>
          </a:p>
          <a:p>
            <a:r>
              <a:rPr lang="en-GB" sz="1300" b="0" dirty="0">
                <a:ea typeface="+mn-lt"/>
                <a:cs typeface="+mn-lt"/>
              </a:rPr>
              <a:t>Duration: 5 x 1-hour workshops</a:t>
            </a:r>
            <a:endParaRPr lang="en-GB" sz="1300" b="0">
              <a:ea typeface="Meiryo"/>
            </a:endParaRPr>
          </a:p>
          <a:p>
            <a:r>
              <a:rPr lang="en-GB" sz="1300" b="0" dirty="0">
                <a:ea typeface="+mn-lt"/>
                <a:cs typeface="+mn-lt"/>
              </a:rPr>
              <a:t>The overall aim of this programme is to help students look at the skills employers are seeking when they recruit and to take part in sessions addressing those skills. </a:t>
            </a:r>
            <a:r>
              <a:rPr lang="en-GB" sz="1200" b="0" dirty="0">
                <a:ea typeface="+mn-lt"/>
                <a:cs typeface="+mn-lt"/>
              </a:rPr>
              <a:t> </a:t>
            </a:r>
            <a:endParaRPr lang="en-GB" sz="1200" b="0">
              <a:ea typeface="Meiryo"/>
            </a:endParaRPr>
          </a:p>
          <a:p>
            <a:r>
              <a:rPr lang="en-GB" dirty="0">
                <a:ea typeface="Meiryo"/>
              </a:rPr>
              <a:t>Job Ready Programme (SEND Y10-Y13)</a:t>
            </a:r>
          </a:p>
          <a:p>
            <a:r>
              <a:rPr lang="en-GB" sz="1300" b="0" dirty="0">
                <a:ea typeface="+mn-lt"/>
                <a:cs typeface="+mn-lt"/>
              </a:rPr>
              <a:t>Duration: 12 workshops</a:t>
            </a:r>
            <a:endParaRPr lang="en-GB" sz="1300" b="0">
              <a:ea typeface="Meiryo"/>
            </a:endParaRPr>
          </a:p>
          <a:p>
            <a:r>
              <a:rPr lang="en-GB" sz="1300" b="0" dirty="0">
                <a:ea typeface="+mn-lt"/>
                <a:cs typeface="+mn-lt"/>
              </a:rPr>
              <a:t>The aims of these workshops are to first allow students to discover their own skills and set goals before looking at job searching skills. They will create a CV and attend a mock interview.</a:t>
            </a:r>
            <a:r>
              <a:rPr lang="en-GB" b="0" dirty="0">
                <a:ea typeface="+mn-lt"/>
                <a:cs typeface="+mn-lt"/>
              </a:rPr>
              <a:t> </a:t>
            </a:r>
            <a:endParaRPr lang="en-GB" dirty="0"/>
          </a:p>
          <a:p>
            <a:r>
              <a:rPr lang="en-GB" dirty="0">
                <a:ea typeface="Meiryo"/>
              </a:rPr>
              <a:t>Job Ready Plus Programme (SEND Y10-Y13)</a:t>
            </a:r>
          </a:p>
          <a:p>
            <a:r>
              <a:rPr lang="en-GB" sz="1300" b="0" dirty="0">
                <a:ea typeface="+mn-lt"/>
                <a:cs typeface="+mn-lt"/>
              </a:rPr>
              <a:t>Duration: 5 workshops</a:t>
            </a:r>
          </a:p>
          <a:p>
            <a:r>
              <a:rPr lang="en-GB" sz="1300" b="0" dirty="0">
                <a:ea typeface="+mn-lt"/>
                <a:cs typeface="+mn-lt"/>
              </a:rPr>
              <a:t>This can follow our Job ready programme or be used a standalone. The aims of these sessions are to get students to select a fictious and apply for that job using a variety of methods.</a:t>
            </a:r>
            <a:r>
              <a:rPr lang="en-GB" sz="1400" b="0" dirty="0">
                <a:ea typeface="+mn-lt"/>
                <a:cs typeface="+mn-lt"/>
              </a:rPr>
              <a:t> </a:t>
            </a:r>
            <a:endParaRPr lang="en-GB" sz="1400" dirty="0"/>
          </a:p>
        </p:txBody>
      </p:sp>
    </p:spTree>
    <p:extLst>
      <p:ext uri="{BB962C8B-B14F-4D97-AF65-F5344CB8AC3E}">
        <p14:creationId xmlns:p14="http://schemas.microsoft.com/office/powerpoint/2010/main" val="1756816396"/>
      </p:ext>
    </p:extLst>
  </p:cSld>
  <p:clrMapOvr>
    <a:masterClrMapping/>
  </p:clrMapOvr>
</p:sld>
</file>

<file path=ppt/theme/theme1.xml><?xml version="1.0" encoding="utf-8"?>
<a:theme xmlns:a="http://schemas.openxmlformats.org/drawingml/2006/main" name="ShojiVTI">
  <a:themeElements>
    <a:clrScheme name="AnalogousFromRegularSeed_2SEEDS">
      <a:dk1>
        <a:srgbClr val="000000"/>
      </a:dk1>
      <a:lt1>
        <a:srgbClr val="FFFFFF"/>
      </a:lt1>
      <a:dk2>
        <a:srgbClr val="1B2C2F"/>
      </a:dk2>
      <a:lt2>
        <a:srgbClr val="F3F0F0"/>
      </a:lt2>
      <a:accent1>
        <a:srgbClr val="3BB1AD"/>
      </a:accent1>
      <a:accent2>
        <a:srgbClr val="46B382"/>
      </a:accent2>
      <a:accent3>
        <a:srgbClr val="4D96C3"/>
      </a:accent3>
      <a:accent4>
        <a:srgbClr val="B13B9D"/>
      </a:accent4>
      <a:accent5>
        <a:srgbClr val="C34D7E"/>
      </a:accent5>
      <a:accent6>
        <a:srgbClr val="B13B3B"/>
      </a:accent6>
      <a:hlink>
        <a:srgbClr val="C2494D"/>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DD675BB56E5846A1C5AADE14E9BDD0" ma:contentTypeVersion="18" ma:contentTypeDescription="Create a new document." ma:contentTypeScope="" ma:versionID="a7049a9f725ecdde8c9de775f1cf94ec">
  <xsd:schema xmlns:xsd="http://www.w3.org/2001/XMLSchema" xmlns:xs="http://www.w3.org/2001/XMLSchema" xmlns:p="http://schemas.microsoft.com/office/2006/metadata/properties" xmlns:ns1="http://schemas.microsoft.com/sharepoint/v3" xmlns:ns2="22c2adb2-4ad3-4dda-b973-ec5e0fa97fd6" xmlns:ns3="61e3d1ea-8101-41b7-a361-66be09dfd508" xmlns:ns4="a04dbe3e-63b4-48d2-9d03-f0eb0c7bc09d" targetNamespace="http://schemas.microsoft.com/office/2006/metadata/properties" ma:root="true" ma:fieldsID="01405c28e8ab177852e31ff47d581a35" ns1:_="" ns2:_="" ns3:_="" ns4:_="">
    <xsd:import namespace="http://schemas.microsoft.com/sharepoint/v3"/>
    <xsd:import namespace="22c2adb2-4ad3-4dda-b973-ec5e0fa97fd6"/>
    <xsd:import namespace="61e3d1ea-8101-41b7-a361-66be09dfd508"/>
    <xsd:import namespace="a04dbe3e-63b4-48d2-9d03-f0eb0c7bc09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1:_ip_UnifiedCompliancePolicyProperties" minOccurs="0"/>
                <xsd:element ref="ns1:_ip_UnifiedCompliancePolicyUIAction" minOccurs="0"/>
                <xsd:element ref="ns3:SharedWithUsers" minOccurs="0"/>
                <xsd:element ref="ns3:SharedWithDetails" minOccurs="0"/>
                <xsd:element ref="ns2:MediaLengthInSeconds" minOccurs="0"/>
                <xsd:element ref="ns2:lcf76f155ced4ddcb4097134ff3c332f" minOccurs="0"/>
                <xsd:element ref="ns4: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2c2adb2-4ad3-4dda-b973-ec5e0fa97f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33ebcec-c535-4b75-bbfd-3283b9d6285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1e3d1ea-8101-41b7-a361-66be09dfd508"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04dbe3e-63b4-48d2-9d03-f0eb0c7bc09d"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2f20a10b-6cff-42fe-9f4b-5c11d43bf8b7}" ma:internalName="TaxCatchAll" ma:showField="CatchAllData" ma:web="61e3d1ea-8101-41b7-a361-66be09dfd5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22c2adb2-4ad3-4dda-b973-ec5e0fa97fd6">
      <Terms xmlns="http://schemas.microsoft.com/office/infopath/2007/PartnerControls"/>
    </lcf76f155ced4ddcb4097134ff3c332f>
    <TaxCatchAll xmlns="a04dbe3e-63b4-48d2-9d03-f0eb0c7bc09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49795E-C7DA-47A8-BF4F-09FF4FC35F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2c2adb2-4ad3-4dda-b973-ec5e0fa97fd6"/>
    <ds:schemaRef ds:uri="61e3d1ea-8101-41b7-a361-66be09dfd508"/>
    <ds:schemaRef ds:uri="a04dbe3e-63b4-48d2-9d03-f0eb0c7bc0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88297E2-A8A2-42F5-8AEF-3F790F1B03C7}">
  <ds:schemaRefs>
    <ds:schemaRef ds:uri="http://purl.org/dc/dcmitype/"/>
    <ds:schemaRef ds:uri="http://purl.org/dc/elements/1.1/"/>
    <ds:schemaRef ds:uri="http://schemas.microsoft.com/sharepoint/v3"/>
    <ds:schemaRef ds:uri="61e3d1ea-8101-41b7-a361-66be09dfd508"/>
    <ds:schemaRef ds:uri="http://schemas.microsoft.com/office/2006/documentManagement/types"/>
    <ds:schemaRef ds:uri="http://purl.org/dc/terms/"/>
    <ds:schemaRef ds:uri="22c2adb2-4ad3-4dda-b973-ec5e0fa97fd6"/>
    <ds:schemaRef ds:uri="a04dbe3e-63b4-48d2-9d03-f0eb0c7bc09d"/>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1CB1DC0-ED40-43AC-AB0E-3EBC290EB7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1291</Words>
  <Application>Microsoft Office PowerPoint</Application>
  <PresentationFormat>Widescreen</PresentationFormat>
  <Paragraphs>111</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Meiryo</vt:lpstr>
      <vt:lpstr>Arial</vt:lpstr>
      <vt:lpstr>Calibri</vt:lpstr>
      <vt:lpstr>Corbel</vt:lpstr>
      <vt:lpstr>Segoe UI</vt:lpstr>
      <vt:lpstr>ShojiVTI</vt:lpstr>
      <vt:lpstr>JCP Support for Schools</vt:lpstr>
      <vt:lpstr>Aims</vt:lpstr>
      <vt:lpstr>Our Offer</vt:lpstr>
      <vt:lpstr>New for 23-24 Ready-made programmes (adapted to audience)</vt:lpstr>
      <vt:lpstr>Self-Perception (suitable for Y7-Y13, adapted to audience)</vt:lpstr>
      <vt:lpstr>Making Choices (suitable for Y7-Y13, adapted to audience)</vt:lpstr>
      <vt:lpstr>Employability Skills (suitable for Y8-Y13, adapted to audience)</vt:lpstr>
      <vt:lpstr>Job Searching Skills (suitable for Y9-Y13, adapted to audience)</vt:lpstr>
      <vt:lpstr>Ready-made programmes (adapted to audience)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Copley Andrew JCP SY Schools Adviser</cp:lastModifiedBy>
  <cp:revision>632</cp:revision>
  <dcterms:created xsi:type="dcterms:W3CDTF">2022-06-30T15:24:07Z</dcterms:created>
  <dcterms:modified xsi:type="dcterms:W3CDTF">2023-09-13T07:14:43Z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0x01010050DD675BB56E5846A1C5AADE14E9BDD0</vt:lpwstr>
  </property>
  <property fmtid="{D5CDD505-2E9C-101B-9397-08002B2CF9AE}" pid="3" name="MediaServiceImageTags">
    <vt:lpwstr/>
  </property>
</Properties>
</file>